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71" r:id="rId3"/>
    <p:sldId id="299" r:id="rId4"/>
    <p:sldId id="324" r:id="rId5"/>
    <p:sldId id="322" r:id="rId6"/>
    <p:sldId id="301" r:id="rId7"/>
    <p:sldId id="303" r:id="rId8"/>
    <p:sldId id="316" r:id="rId9"/>
    <p:sldId id="261" r:id="rId10"/>
    <p:sldId id="306" r:id="rId11"/>
    <p:sldId id="325" r:id="rId12"/>
    <p:sldId id="327" r:id="rId13"/>
    <p:sldId id="326" r:id="rId14"/>
    <p:sldId id="328" r:id="rId15"/>
    <p:sldId id="274" r:id="rId16"/>
    <p:sldId id="304" r:id="rId17"/>
    <p:sldId id="268" r:id="rId18"/>
    <p:sldId id="282" r:id="rId19"/>
    <p:sldId id="318" r:id="rId20"/>
    <p:sldId id="270" r:id="rId21"/>
    <p:sldId id="319" r:id="rId22"/>
    <p:sldId id="298" r:id="rId23"/>
    <p:sldId id="313" r:id="rId24"/>
    <p:sldId id="262" r:id="rId25"/>
    <p:sldId id="265" r:id="rId2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8E6F"/>
    <a:srgbClr val="FF999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CA649A-3BE9-40FB-9478-6D482ECABB70}" v="16" dt="2025-03-13T08:12:31.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70" d="100"/>
          <a:sy n="70" d="100"/>
        </p:scale>
        <p:origin x="1157"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hyperlink" Target="http://todofp.es/que-como-y-donde-estudiar/que-estudiar/familia.html"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http://todofp.es/inicio.html"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todofp.es/que-como-y-donde-estudiar/que-estudiar/familia.html"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todofp.es/inicio.html"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7416AA-D000-4F1A-A143-A16E57F8296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A0EC084-9E8D-4A6B-8E20-AF01031543AC}">
      <dgm:prSet/>
      <dgm:spPr/>
      <dgm:t>
        <a:bodyPr/>
        <a:lstStyle/>
        <a:p>
          <a:pPr algn="just"/>
          <a:r>
            <a:rPr lang="es-ES" dirty="0"/>
            <a:t>La </a:t>
          </a:r>
          <a:r>
            <a:rPr lang="es-ES" b="1" dirty="0"/>
            <a:t>FP</a:t>
          </a:r>
          <a:r>
            <a:rPr lang="es-ES" dirty="0"/>
            <a:t> se debe entender como un itinerario en </a:t>
          </a:r>
          <a:r>
            <a:rPr lang="es-ES" b="1" dirty="0"/>
            <a:t>igualdad de condiciones con el bachillerato e incluso con la universidad</a:t>
          </a:r>
          <a:r>
            <a:rPr lang="es-ES" dirty="0"/>
            <a:t>, y no como una opción secundaria o apta solo para los alumnos con peor rendimiento.</a:t>
          </a:r>
          <a:endParaRPr lang="en-US" dirty="0"/>
        </a:p>
      </dgm:t>
    </dgm:pt>
    <dgm:pt modelId="{7EE9EDAE-D418-4692-A4A7-9C0BB051C0C0}" type="parTrans" cxnId="{01842F83-F55D-47BA-9AED-7293BCAAAF1D}">
      <dgm:prSet/>
      <dgm:spPr/>
      <dgm:t>
        <a:bodyPr/>
        <a:lstStyle/>
        <a:p>
          <a:endParaRPr lang="en-US"/>
        </a:p>
      </dgm:t>
    </dgm:pt>
    <dgm:pt modelId="{70893634-5C1D-4F88-A347-C6356D17A352}" type="sibTrans" cxnId="{01842F83-F55D-47BA-9AED-7293BCAAAF1D}">
      <dgm:prSet/>
      <dgm:spPr/>
      <dgm:t>
        <a:bodyPr/>
        <a:lstStyle/>
        <a:p>
          <a:endParaRPr lang="en-US"/>
        </a:p>
      </dgm:t>
    </dgm:pt>
    <dgm:pt modelId="{EBBC32B1-6179-4AAE-95E3-8B307869FB65}">
      <dgm:prSet/>
      <dgm:spPr/>
      <dgm:t>
        <a:bodyPr/>
        <a:lstStyle/>
        <a:p>
          <a:pPr algn="just"/>
          <a:r>
            <a:rPr lang="es-ES" dirty="0"/>
            <a:t>La FP ofrece una </a:t>
          </a:r>
          <a:r>
            <a:rPr lang="es-ES" b="1" dirty="0"/>
            <a:t>alternativa técnica y con una alta empleabilidad</a:t>
          </a:r>
          <a:r>
            <a:rPr lang="es-ES" dirty="0"/>
            <a:t>, a pesar de que los jóvenes aún la ven como un itinerario de menor importancia.</a:t>
          </a:r>
          <a:endParaRPr lang="en-US" dirty="0"/>
        </a:p>
      </dgm:t>
    </dgm:pt>
    <dgm:pt modelId="{3106ABF7-8962-40D4-BD2A-B3664A790434}" type="parTrans" cxnId="{3CB993AC-30AE-4481-A5FD-9B3BCB7E33A1}">
      <dgm:prSet/>
      <dgm:spPr/>
      <dgm:t>
        <a:bodyPr/>
        <a:lstStyle/>
        <a:p>
          <a:endParaRPr lang="en-US"/>
        </a:p>
      </dgm:t>
    </dgm:pt>
    <dgm:pt modelId="{10FA42F2-5267-4C11-B834-075B1C1C49D4}" type="sibTrans" cxnId="{3CB993AC-30AE-4481-A5FD-9B3BCB7E33A1}">
      <dgm:prSet/>
      <dgm:spPr/>
      <dgm:t>
        <a:bodyPr/>
        <a:lstStyle/>
        <a:p>
          <a:endParaRPr lang="en-US"/>
        </a:p>
      </dgm:t>
    </dgm:pt>
    <dgm:pt modelId="{9799C814-E4E1-4F79-9A94-3DE7BA71EDFB}">
      <dgm:prSet/>
      <dgm:spPr/>
      <dgm:t>
        <a:bodyPr/>
        <a:lstStyle/>
        <a:p>
          <a:pPr algn="just"/>
          <a:r>
            <a:rPr lang="es-ES" b="1" dirty="0"/>
            <a:t>Tiene carácter técnico, práctico</a:t>
          </a:r>
          <a:r>
            <a:rPr lang="es-ES" dirty="0"/>
            <a:t> y orientado a adquirir competencias profesionales desde el primer minuto.</a:t>
          </a:r>
          <a:endParaRPr lang="en-US" dirty="0"/>
        </a:p>
      </dgm:t>
    </dgm:pt>
    <dgm:pt modelId="{C7BEA316-83B8-46AE-B536-4C8BBBFA0FF0}" type="parTrans" cxnId="{518F02FB-6AC1-477A-A5EE-10BA371A28A0}">
      <dgm:prSet/>
      <dgm:spPr/>
      <dgm:t>
        <a:bodyPr/>
        <a:lstStyle/>
        <a:p>
          <a:endParaRPr lang="en-US"/>
        </a:p>
      </dgm:t>
    </dgm:pt>
    <dgm:pt modelId="{92DA1360-6FED-49D6-BC97-37AA771E87FC}" type="sibTrans" cxnId="{518F02FB-6AC1-477A-A5EE-10BA371A28A0}">
      <dgm:prSet/>
      <dgm:spPr/>
      <dgm:t>
        <a:bodyPr/>
        <a:lstStyle/>
        <a:p>
          <a:endParaRPr lang="en-US"/>
        </a:p>
      </dgm:t>
    </dgm:pt>
    <dgm:pt modelId="{33F28DC8-1121-43AE-B3D8-86DCF8D43CE1}">
      <dgm:prSet/>
      <dgm:spPr/>
      <dgm:t>
        <a:bodyPr/>
        <a:lstStyle/>
        <a:p>
          <a:pPr algn="just"/>
          <a:r>
            <a:rPr lang="es-ES" dirty="0"/>
            <a:t>Hay </a:t>
          </a:r>
          <a:r>
            <a:rPr lang="es-ES" b="1" dirty="0"/>
            <a:t>más de 150 ciclos de FP</a:t>
          </a:r>
          <a:r>
            <a:rPr lang="es-ES" dirty="0"/>
            <a:t>, </a:t>
          </a:r>
          <a:r>
            <a:rPr lang="es-ES" dirty="0">
              <a:hlinkClick xmlns:r="http://schemas.openxmlformats.org/officeDocument/2006/relationships" r:id="rId1"/>
            </a:rPr>
            <a:t>distribuidos en </a:t>
          </a:r>
          <a:r>
            <a:rPr lang="es-ES" b="1" dirty="0">
              <a:hlinkClick xmlns:r="http://schemas.openxmlformats.org/officeDocument/2006/relationships" r:id="rId1"/>
            </a:rPr>
            <a:t>26 familias </a:t>
          </a:r>
          <a:r>
            <a:rPr lang="es-ES" dirty="0">
              <a:hlinkClick xmlns:r="http://schemas.openxmlformats.org/officeDocument/2006/relationships" r:id="rId1"/>
            </a:rPr>
            <a:t>profesionales</a:t>
          </a:r>
          <a:r>
            <a:rPr lang="es-ES" dirty="0"/>
            <a:t> que abarcan prácticamente todos los sectores productivos en España. </a:t>
          </a:r>
          <a:endParaRPr lang="en-US" dirty="0"/>
        </a:p>
      </dgm:t>
    </dgm:pt>
    <dgm:pt modelId="{BDC1A495-B30C-4A6D-BF91-77C249A999BF}" type="parTrans" cxnId="{5A0B7454-1397-4349-A690-ADB032D17027}">
      <dgm:prSet/>
      <dgm:spPr/>
      <dgm:t>
        <a:bodyPr/>
        <a:lstStyle/>
        <a:p>
          <a:endParaRPr lang="en-US"/>
        </a:p>
      </dgm:t>
    </dgm:pt>
    <dgm:pt modelId="{2317CF66-D0CC-4526-AAB4-101B27E8E36E}" type="sibTrans" cxnId="{5A0B7454-1397-4349-A690-ADB032D17027}">
      <dgm:prSet/>
      <dgm:spPr/>
      <dgm:t>
        <a:bodyPr/>
        <a:lstStyle/>
        <a:p>
          <a:endParaRPr lang="en-US"/>
        </a:p>
      </dgm:t>
    </dgm:pt>
    <dgm:pt modelId="{440F5462-3678-445C-806B-5FE54311EE2E}" type="pres">
      <dgm:prSet presAssocID="{9F7416AA-D000-4F1A-A143-A16E57F82960}" presName="linear" presStyleCnt="0">
        <dgm:presLayoutVars>
          <dgm:animLvl val="lvl"/>
          <dgm:resizeHandles val="exact"/>
        </dgm:presLayoutVars>
      </dgm:prSet>
      <dgm:spPr/>
    </dgm:pt>
    <dgm:pt modelId="{66ADB702-AED9-4759-AC47-4F3EFEBC7BBE}" type="pres">
      <dgm:prSet presAssocID="{FA0EC084-9E8D-4A6B-8E20-AF01031543AC}" presName="parentText" presStyleLbl="node1" presStyleIdx="0" presStyleCnt="4">
        <dgm:presLayoutVars>
          <dgm:chMax val="0"/>
          <dgm:bulletEnabled val="1"/>
        </dgm:presLayoutVars>
      </dgm:prSet>
      <dgm:spPr/>
    </dgm:pt>
    <dgm:pt modelId="{520DDE5E-E61F-4E3F-970F-FA6C03F0A953}" type="pres">
      <dgm:prSet presAssocID="{70893634-5C1D-4F88-A347-C6356D17A352}" presName="spacer" presStyleCnt="0"/>
      <dgm:spPr/>
    </dgm:pt>
    <dgm:pt modelId="{D82132B8-E550-4C25-AB14-6BE10972AAF7}" type="pres">
      <dgm:prSet presAssocID="{EBBC32B1-6179-4AAE-95E3-8B307869FB65}" presName="parentText" presStyleLbl="node1" presStyleIdx="1" presStyleCnt="4">
        <dgm:presLayoutVars>
          <dgm:chMax val="0"/>
          <dgm:bulletEnabled val="1"/>
        </dgm:presLayoutVars>
      </dgm:prSet>
      <dgm:spPr/>
    </dgm:pt>
    <dgm:pt modelId="{9CE6AF87-6BC0-4D1A-BFF8-6BCE8B0AF490}" type="pres">
      <dgm:prSet presAssocID="{10FA42F2-5267-4C11-B834-075B1C1C49D4}" presName="spacer" presStyleCnt="0"/>
      <dgm:spPr/>
    </dgm:pt>
    <dgm:pt modelId="{A9FB6F0B-95C2-4ECC-B2E5-45128890CC49}" type="pres">
      <dgm:prSet presAssocID="{9799C814-E4E1-4F79-9A94-3DE7BA71EDFB}" presName="parentText" presStyleLbl="node1" presStyleIdx="2" presStyleCnt="4">
        <dgm:presLayoutVars>
          <dgm:chMax val="0"/>
          <dgm:bulletEnabled val="1"/>
        </dgm:presLayoutVars>
      </dgm:prSet>
      <dgm:spPr/>
    </dgm:pt>
    <dgm:pt modelId="{41D1F07C-D43A-4D37-972E-C66B2DBF511E}" type="pres">
      <dgm:prSet presAssocID="{92DA1360-6FED-49D6-BC97-37AA771E87FC}" presName="spacer" presStyleCnt="0"/>
      <dgm:spPr/>
    </dgm:pt>
    <dgm:pt modelId="{705F2BB2-D626-4C0B-9094-D6369D3D1426}" type="pres">
      <dgm:prSet presAssocID="{33F28DC8-1121-43AE-B3D8-86DCF8D43CE1}" presName="parentText" presStyleLbl="node1" presStyleIdx="3" presStyleCnt="4">
        <dgm:presLayoutVars>
          <dgm:chMax val="0"/>
          <dgm:bulletEnabled val="1"/>
        </dgm:presLayoutVars>
      </dgm:prSet>
      <dgm:spPr/>
    </dgm:pt>
  </dgm:ptLst>
  <dgm:cxnLst>
    <dgm:cxn modelId="{0822AD0A-2DC8-4261-96AD-9603A41AA4E3}" type="presOf" srcId="{9799C814-E4E1-4F79-9A94-3DE7BA71EDFB}" destId="{A9FB6F0B-95C2-4ECC-B2E5-45128890CC49}" srcOrd="0" destOrd="0" presId="urn:microsoft.com/office/officeart/2005/8/layout/vList2"/>
    <dgm:cxn modelId="{97C2B31A-A41F-4CA9-A9C4-59C212868383}" type="presOf" srcId="{9F7416AA-D000-4F1A-A143-A16E57F82960}" destId="{440F5462-3678-445C-806B-5FE54311EE2E}" srcOrd="0" destOrd="0" presId="urn:microsoft.com/office/officeart/2005/8/layout/vList2"/>
    <dgm:cxn modelId="{B0163D46-9978-467E-A32F-F987C34FAC1A}" type="presOf" srcId="{FA0EC084-9E8D-4A6B-8E20-AF01031543AC}" destId="{66ADB702-AED9-4759-AC47-4F3EFEBC7BBE}" srcOrd="0" destOrd="0" presId="urn:microsoft.com/office/officeart/2005/8/layout/vList2"/>
    <dgm:cxn modelId="{5A0B7454-1397-4349-A690-ADB032D17027}" srcId="{9F7416AA-D000-4F1A-A143-A16E57F82960}" destId="{33F28DC8-1121-43AE-B3D8-86DCF8D43CE1}" srcOrd="3" destOrd="0" parTransId="{BDC1A495-B30C-4A6D-BF91-77C249A999BF}" sibTransId="{2317CF66-D0CC-4526-AAB4-101B27E8E36E}"/>
    <dgm:cxn modelId="{01842F83-F55D-47BA-9AED-7293BCAAAF1D}" srcId="{9F7416AA-D000-4F1A-A143-A16E57F82960}" destId="{FA0EC084-9E8D-4A6B-8E20-AF01031543AC}" srcOrd="0" destOrd="0" parTransId="{7EE9EDAE-D418-4692-A4A7-9C0BB051C0C0}" sibTransId="{70893634-5C1D-4F88-A347-C6356D17A352}"/>
    <dgm:cxn modelId="{7B936D89-8CB1-42DB-998B-6D8528000E4B}" type="presOf" srcId="{33F28DC8-1121-43AE-B3D8-86DCF8D43CE1}" destId="{705F2BB2-D626-4C0B-9094-D6369D3D1426}" srcOrd="0" destOrd="0" presId="urn:microsoft.com/office/officeart/2005/8/layout/vList2"/>
    <dgm:cxn modelId="{3CB993AC-30AE-4481-A5FD-9B3BCB7E33A1}" srcId="{9F7416AA-D000-4F1A-A143-A16E57F82960}" destId="{EBBC32B1-6179-4AAE-95E3-8B307869FB65}" srcOrd="1" destOrd="0" parTransId="{3106ABF7-8962-40D4-BD2A-B3664A790434}" sibTransId="{10FA42F2-5267-4C11-B834-075B1C1C49D4}"/>
    <dgm:cxn modelId="{B38B9EF1-12E5-4265-A9D2-754DB6003CFB}" type="presOf" srcId="{EBBC32B1-6179-4AAE-95E3-8B307869FB65}" destId="{D82132B8-E550-4C25-AB14-6BE10972AAF7}" srcOrd="0" destOrd="0" presId="urn:microsoft.com/office/officeart/2005/8/layout/vList2"/>
    <dgm:cxn modelId="{518F02FB-6AC1-477A-A5EE-10BA371A28A0}" srcId="{9F7416AA-D000-4F1A-A143-A16E57F82960}" destId="{9799C814-E4E1-4F79-9A94-3DE7BA71EDFB}" srcOrd="2" destOrd="0" parTransId="{C7BEA316-83B8-46AE-B536-4C8BBBFA0FF0}" sibTransId="{92DA1360-6FED-49D6-BC97-37AA771E87FC}"/>
    <dgm:cxn modelId="{03B20B80-97EA-47EF-8733-46DE14A05620}" type="presParOf" srcId="{440F5462-3678-445C-806B-5FE54311EE2E}" destId="{66ADB702-AED9-4759-AC47-4F3EFEBC7BBE}" srcOrd="0" destOrd="0" presId="urn:microsoft.com/office/officeart/2005/8/layout/vList2"/>
    <dgm:cxn modelId="{88ADC3F5-E52F-416D-8778-0DDE4672767C}" type="presParOf" srcId="{440F5462-3678-445C-806B-5FE54311EE2E}" destId="{520DDE5E-E61F-4E3F-970F-FA6C03F0A953}" srcOrd="1" destOrd="0" presId="urn:microsoft.com/office/officeart/2005/8/layout/vList2"/>
    <dgm:cxn modelId="{2BFF63A5-4AC2-4E55-85E2-845DDA442BDD}" type="presParOf" srcId="{440F5462-3678-445C-806B-5FE54311EE2E}" destId="{D82132B8-E550-4C25-AB14-6BE10972AAF7}" srcOrd="2" destOrd="0" presId="urn:microsoft.com/office/officeart/2005/8/layout/vList2"/>
    <dgm:cxn modelId="{A20CE25F-0EF0-4B10-8AF8-89C876E3875D}" type="presParOf" srcId="{440F5462-3678-445C-806B-5FE54311EE2E}" destId="{9CE6AF87-6BC0-4D1A-BFF8-6BCE8B0AF490}" srcOrd="3" destOrd="0" presId="urn:microsoft.com/office/officeart/2005/8/layout/vList2"/>
    <dgm:cxn modelId="{F81B179F-A64E-4FB9-8B2C-61E763FA138B}" type="presParOf" srcId="{440F5462-3678-445C-806B-5FE54311EE2E}" destId="{A9FB6F0B-95C2-4ECC-B2E5-45128890CC49}" srcOrd="4" destOrd="0" presId="urn:microsoft.com/office/officeart/2005/8/layout/vList2"/>
    <dgm:cxn modelId="{E7577B48-5BCD-4087-B62F-17A0AA3E8F05}" type="presParOf" srcId="{440F5462-3678-445C-806B-5FE54311EE2E}" destId="{41D1F07C-D43A-4D37-972E-C66B2DBF511E}" srcOrd="5" destOrd="0" presId="urn:microsoft.com/office/officeart/2005/8/layout/vList2"/>
    <dgm:cxn modelId="{80F32357-78D9-4554-98C9-A00385D986DD}" type="presParOf" srcId="{440F5462-3678-445C-806B-5FE54311EE2E}" destId="{705F2BB2-D626-4C0B-9094-D6369D3D142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7416AA-D000-4F1A-A143-A16E57F8296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A0EC084-9E8D-4A6B-8E20-AF01031543AC}">
      <dgm:prSet/>
      <dgm:spPr/>
      <dgm:t>
        <a:bodyPr/>
        <a:lstStyle/>
        <a:p>
          <a:pPr algn="just"/>
          <a:r>
            <a:rPr lang="es-ES"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una formación muy orientada a formar técnicos en el campo de la empresa. Quien lo elige, sabe que </a:t>
          </a:r>
          <a:r>
            <a:rPr lang="es-ES"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en dos años va a tener unas competencias profesionales</a:t>
          </a:r>
          <a:r>
            <a:rPr lang="es-ES"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que le van a habilitar para trabajar.</a:t>
          </a:r>
          <a:endParaRPr lang="en-US" dirty="0">
            <a:solidFill>
              <a:schemeClr val="bg1"/>
            </a:solidFill>
          </a:endParaRPr>
        </a:p>
      </dgm:t>
    </dgm:pt>
    <dgm:pt modelId="{7EE9EDAE-D418-4692-A4A7-9C0BB051C0C0}" type="parTrans" cxnId="{01842F83-F55D-47BA-9AED-7293BCAAAF1D}">
      <dgm:prSet/>
      <dgm:spPr/>
      <dgm:t>
        <a:bodyPr/>
        <a:lstStyle/>
        <a:p>
          <a:endParaRPr lang="en-US"/>
        </a:p>
      </dgm:t>
    </dgm:pt>
    <dgm:pt modelId="{70893634-5C1D-4F88-A347-C6356D17A352}" type="sibTrans" cxnId="{01842F83-F55D-47BA-9AED-7293BCAAAF1D}">
      <dgm:prSet/>
      <dgm:spPr/>
      <dgm:t>
        <a:bodyPr/>
        <a:lstStyle/>
        <a:p>
          <a:endParaRPr lang="en-US"/>
        </a:p>
      </dgm:t>
    </dgm:pt>
    <dgm:pt modelId="{EBBC32B1-6179-4AAE-95E3-8B307869FB65}">
      <dgm:prSet/>
      <dgm:spPr/>
      <dgm:t>
        <a:bodyPr/>
        <a:lstStyle/>
        <a:p>
          <a:pPr algn="just"/>
          <a:r>
            <a:rPr lang="es-ES"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La </a:t>
          </a:r>
          <a:r>
            <a:rPr lang="es-ES"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inserción laboral </a:t>
          </a:r>
          <a:r>
            <a:rPr lang="es-ES"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 los titulados en FP ha aumentado en muchos sectores. Un 21,2% de la oferta de trabajo en nuestro país va dirigida expresamente a candidatos con formación profesional.</a:t>
          </a:r>
          <a:endParaRPr lang="en-US" dirty="0">
            <a:solidFill>
              <a:schemeClr val="bg1"/>
            </a:solidFill>
          </a:endParaRPr>
        </a:p>
      </dgm:t>
    </dgm:pt>
    <dgm:pt modelId="{3106ABF7-8962-40D4-BD2A-B3664A790434}" type="parTrans" cxnId="{3CB993AC-30AE-4481-A5FD-9B3BCB7E33A1}">
      <dgm:prSet/>
      <dgm:spPr/>
      <dgm:t>
        <a:bodyPr/>
        <a:lstStyle/>
        <a:p>
          <a:endParaRPr lang="en-US"/>
        </a:p>
      </dgm:t>
    </dgm:pt>
    <dgm:pt modelId="{10FA42F2-5267-4C11-B834-075B1C1C49D4}" type="sibTrans" cxnId="{3CB993AC-30AE-4481-A5FD-9B3BCB7E33A1}">
      <dgm:prSet/>
      <dgm:spPr/>
      <dgm:t>
        <a:bodyPr/>
        <a:lstStyle/>
        <a:p>
          <a:endParaRPr lang="en-US"/>
        </a:p>
      </dgm:t>
    </dgm:pt>
    <dgm:pt modelId="{9799C814-E4E1-4F79-9A94-3DE7BA71EDFB}">
      <dgm:prSet/>
      <dgm:spPr/>
      <dgm:t>
        <a:bodyPr/>
        <a:lstStyle/>
        <a:p>
          <a:pPr algn="just"/>
          <a:r>
            <a:rPr lang="es-ES"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un camino alternativo al bachillerato, pero que te lleva </a:t>
          </a:r>
          <a:r>
            <a:rPr lang="es-ES"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también a la universidad </a:t>
          </a:r>
          <a:r>
            <a:rPr lang="es-ES"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 ese es tu objetivo</a:t>
          </a:r>
          <a:endParaRPr lang="en-US" dirty="0">
            <a:solidFill>
              <a:schemeClr val="bg1"/>
            </a:solidFill>
          </a:endParaRPr>
        </a:p>
      </dgm:t>
    </dgm:pt>
    <dgm:pt modelId="{C7BEA316-83B8-46AE-B536-4C8BBBFA0FF0}" type="parTrans" cxnId="{518F02FB-6AC1-477A-A5EE-10BA371A28A0}">
      <dgm:prSet/>
      <dgm:spPr/>
      <dgm:t>
        <a:bodyPr/>
        <a:lstStyle/>
        <a:p>
          <a:endParaRPr lang="en-US"/>
        </a:p>
      </dgm:t>
    </dgm:pt>
    <dgm:pt modelId="{92DA1360-6FED-49D6-BC97-37AA771E87FC}" type="sibTrans" cxnId="{518F02FB-6AC1-477A-A5EE-10BA371A28A0}">
      <dgm:prSet/>
      <dgm:spPr/>
      <dgm:t>
        <a:bodyPr/>
        <a:lstStyle/>
        <a:p>
          <a:endParaRPr lang="en-US"/>
        </a:p>
      </dgm:t>
    </dgm:pt>
    <dgm:pt modelId="{33F28DC8-1121-43AE-B3D8-86DCF8D43CE1}">
      <dgm:prSet/>
      <dgm:spPr/>
      <dgm:t>
        <a:bodyPr/>
        <a:lstStyle/>
        <a:p>
          <a:r>
            <a:rPr lang="es-ES" b="1" dirty="0">
              <a:solidFill>
                <a:srgbClr val="191919"/>
              </a:solidFill>
              <a:effectLst/>
              <a:latin typeface="Arial" panose="020B0604020202020204" pitchFamily="34" charset="0"/>
              <a:ea typeface="Calibri" panose="020F0502020204030204" pitchFamily="34" charset="0"/>
              <a:cs typeface="Times New Roman" panose="02020603050405020304" pitchFamily="18" charset="0"/>
            </a:rPr>
            <a:t>Ministerio de Educación tiene activa la web </a:t>
          </a:r>
          <a:r>
            <a:rPr lang="es-ES" b="1" u="none" strike="noStrike" dirty="0" err="1">
              <a:solidFill>
                <a:srgbClr val="016CA2"/>
              </a:solidFill>
              <a:effectLst/>
              <a:latin typeface="Arial" panose="020B0604020202020204" pitchFamily="34" charset="0"/>
              <a:ea typeface="Calibri" panose="020F0502020204030204" pitchFamily="34" charset="0"/>
              <a:cs typeface="Times New Roman" panose="02020603050405020304" pitchFamily="18" charset="0"/>
              <a:hlinkClick xmlns:r="http://schemas.openxmlformats.org/officeDocument/2006/relationships" r:id="rId1"/>
            </a:rPr>
            <a:t>TodoFP</a:t>
          </a:r>
          <a:endParaRPr lang="en-US" dirty="0"/>
        </a:p>
      </dgm:t>
    </dgm:pt>
    <dgm:pt modelId="{BDC1A495-B30C-4A6D-BF91-77C249A999BF}" type="parTrans" cxnId="{5A0B7454-1397-4349-A690-ADB032D17027}">
      <dgm:prSet/>
      <dgm:spPr/>
      <dgm:t>
        <a:bodyPr/>
        <a:lstStyle/>
        <a:p>
          <a:endParaRPr lang="en-US"/>
        </a:p>
      </dgm:t>
    </dgm:pt>
    <dgm:pt modelId="{2317CF66-D0CC-4526-AAB4-101B27E8E36E}" type="sibTrans" cxnId="{5A0B7454-1397-4349-A690-ADB032D17027}">
      <dgm:prSet/>
      <dgm:spPr/>
      <dgm:t>
        <a:bodyPr/>
        <a:lstStyle/>
        <a:p>
          <a:endParaRPr lang="en-US"/>
        </a:p>
      </dgm:t>
    </dgm:pt>
    <dgm:pt modelId="{440F5462-3678-445C-806B-5FE54311EE2E}" type="pres">
      <dgm:prSet presAssocID="{9F7416AA-D000-4F1A-A143-A16E57F82960}" presName="linear" presStyleCnt="0">
        <dgm:presLayoutVars>
          <dgm:animLvl val="lvl"/>
          <dgm:resizeHandles val="exact"/>
        </dgm:presLayoutVars>
      </dgm:prSet>
      <dgm:spPr/>
    </dgm:pt>
    <dgm:pt modelId="{66ADB702-AED9-4759-AC47-4F3EFEBC7BBE}" type="pres">
      <dgm:prSet presAssocID="{FA0EC084-9E8D-4A6B-8E20-AF01031543AC}" presName="parentText" presStyleLbl="node1" presStyleIdx="0" presStyleCnt="4">
        <dgm:presLayoutVars>
          <dgm:chMax val="0"/>
          <dgm:bulletEnabled val="1"/>
        </dgm:presLayoutVars>
      </dgm:prSet>
      <dgm:spPr/>
    </dgm:pt>
    <dgm:pt modelId="{520DDE5E-E61F-4E3F-970F-FA6C03F0A953}" type="pres">
      <dgm:prSet presAssocID="{70893634-5C1D-4F88-A347-C6356D17A352}" presName="spacer" presStyleCnt="0"/>
      <dgm:spPr/>
    </dgm:pt>
    <dgm:pt modelId="{D82132B8-E550-4C25-AB14-6BE10972AAF7}" type="pres">
      <dgm:prSet presAssocID="{EBBC32B1-6179-4AAE-95E3-8B307869FB65}" presName="parentText" presStyleLbl="node1" presStyleIdx="1" presStyleCnt="4">
        <dgm:presLayoutVars>
          <dgm:chMax val="0"/>
          <dgm:bulletEnabled val="1"/>
        </dgm:presLayoutVars>
      </dgm:prSet>
      <dgm:spPr/>
    </dgm:pt>
    <dgm:pt modelId="{9CE6AF87-6BC0-4D1A-BFF8-6BCE8B0AF490}" type="pres">
      <dgm:prSet presAssocID="{10FA42F2-5267-4C11-B834-075B1C1C49D4}" presName="spacer" presStyleCnt="0"/>
      <dgm:spPr/>
    </dgm:pt>
    <dgm:pt modelId="{A9FB6F0B-95C2-4ECC-B2E5-45128890CC49}" type="pres">
      <dgm:prSet presAssocID="{9799C814-E4E1-4F79-9A94-3DE7BA71EDFB}" presName="parentText" presStyleLbl="node1" presStyleIdx="2" presStyleCnt="4">
        <dgm:presLayoutVars>
          <dgm:chMax val="0"/>
          <dgm:bulletEnabled val="1"/>
        </dgm:presLayoutVars>
      </dgm:prSet>
      <dgm:spPr/>
    </dgm:pt>
    <dgm:pt modelId="{41D1F07C-D43A-4D37-972E-C66B2DBF511E}" type="pres">
      <dgm:prSet presAssocID="{92DA1360-6FED-49D6-BC97-37AA771E87FC}" presName="spacer" presStyleCnt="0"/>
      <dgm:spPr/>
    </dgm:pt>
    <dgm:pt modelId="{705F2BB2-D626-4C0B-9094-D6369D3D1426}" type="pres">
      <dgm:prSet presAssocID="{33F28DC8-1121-43AE-B3D8-86DCF8D43CE1}" presName="parentText" presStyleLbl="node1" presStyleIdx="3" presStyleCnt="4">
        <dgm:presLayoutVars>
          <dgm:chMax val="0"/>
          <dgm:bulletEnabled val="1"/>
        </dgm:presLayoutVars>
      </dgm:prSet>
      <dgm:spPr/>
    </dgm:pt>
  </dgm:ptLst>
  <dgm:cxnLst>
    <dgm:cxn modelId="{0822AD0A-2DC8-4261-96AD-9603A41AA4E3}" type="presOf" srcId="{9799C814-E4E1-4F79-9A94-3DE7BA71EDFB}" destId="{A9FB6F0B-95C2-4ECC-B2E5-45128890CC49}" srcOrd="0" destOrd="0" presId="urn:microsoft.com/office/officeart/2005/8/layout/vList2"/>
    <dgm:cxn modelId="{97C2B31A-A41F-4CA9-A9C4-59C212868383}" type="presOf" srcId="{9F7416AA-D000-4F1A-A143-A16E57F82960}" destId="{440F5462-3678-445C-806B-5FE54311EE2E}" srcOrd="0" destOrd="0" presId="urn:microsoft.com/office/officeart/2005/8/layout/vList2"/>
    <dgm:cxn modelId="{B0163D46-9978-467E-A32F-F987C34FAC1A}" type="presOf" srcId="{FA0EC084-9E8D-4A6B-8E20-AF01031543AC}" destId="{66ADB702-AED9-4759-AC47-4F3EFEBC7BBE}" srcOrd="0" destOrd="0" presId="urn:microsoft.com/office/officeart/2005/8/layout/vList2"/>
    <dgm:cxn modelId="{5A0B7454-1397-4349-A690-ADB032D17027}" srcId="{9F7416AA-D000-4F1A-A143-A16E57F82960}" destId="{33F28DC8-1121-43AE-B3D8-86DCF8D43CE1}" srcOrd="3" destOrd="0" parTransId="{BDC1A495-B30C-4A6D-BF91-77C249A999BF}" sibTransId="{2317CF66-D0CC-4526-AAB4-101B27E8E36E}"/>
    <dgm:cxn modelId="{01842F83-F55D-47BA-9AED-7293BCAAAF1D}" srcId="{9F7416AA-D000-4F1A-A143-A16E57F82960}" destId="{FA0EC084-9E8D-4A6B-8E20-AF01031543AC}" srcOrd="0" destOrd="0" parTransId="{7EE9EDAE-D418-4692-A4A7-9C0BB051C0C0}" sibTransId="{70893634-5C1D-4F88-A347-C6356D17A352}"/>
    <dgm:cxn modelId="{7B936D89-8CB1-42DB-998B-6D8528000E4B}" type="presOf" srcId="{33F28DC8-1121-43AE-B3D8-86DCF8D43CE1}" destId="{705F2BB2-D626-4C0B-9094-D6369D3D1426}" srcOrd="0" destOrd="0" presId="urn:microsoft.com/office/officeart/2005/8/layout/vList2"/>
    <dgm:cxn modelId="{3CB993AC-30AE-4481-A5FD-9B3BCB7E33A1}" srcId="{9F7416AA-D000-4F1A-A143-A16E57F82960}" destId="{EBBC32B1-6179-4AAE-95E3-8B307869FB65}" srcOrd="1" destOrd="0" parTransId="{3106ABF7-8962-40D4-BD2A-B3664A790434}" sibTransId="{10FA42F2-5267-4C11-B834-075B1C1C49D4}"/>
    <dgm:cxn modelId="{B38B9EF1-12E5-4265-A9D2-754DB6003CFB}" type="presOf" srcId="{EBBC32B1-6179-4AAE-95E3-8B307869FB65}" destId="{D82132B8-E550-4C25-AB14-6BE10972AAF7}" srcOrd="0" destOrd="0" presId="urn:microsoft.com/office/officeart/2005/8/layout/vList2"/>
    <dgm:cxn modelId="{518F02FB-6AC1-477A-A5EE-10BA371A28A0}" srcId="{9F7416AA-D000-4F1A-A143-A16E57F82960}" destId="{9799C814-E4E1-4F79-9A94-3DE7BA71EDFB}" srcOrd="2" destOrd="0" parTransId="{C7BEA316-83B8-46AE-B536-4C8BBBFA0FF0}" sibTransId="{92DA1360-6FED-49D6-BC97-37AA771E87FC}"/>
    <dgm:cxn modelId="{03B20B80-97EA-47EF-8733-46DE14A05620}" type="presParOf" srcId="{440F5462-3678-445C-806B-5FE54311EE2E}" destId="{66ADB702-AED9-4759-AC47-4F3EFEBC7BBE}" srcOrd="0" destOrd="0" presId="urn:microsoft.com/office/officeart/2005/8/layout/vList2"/>
    <dgm:cxn modelId="{88ADC3F5-E52F-416D-8778-0DDE4672767C}" type="presParOf" srcId="{440F5462-3678-445C-806B-5FE54311EE2E}" destId="{520DDE5E-E61F-4E3F-970F-FA6C03F0A953}" srcOrd="1" destOrd="0" presId="urn:microsoft.com/office/officeart/2005/8/layout/vList2"/>
    <dgm:cxn modelId="{2BFF63A5-4AC2-4E55-85E2-845DDA442BDD}" type="presParOf" srcId="{440F5462-3678-445C-806B-5FE54311EE2E}" destId="{D82132B8-E550-4C25-AB14-6BE10972AAF7}" srcOrd="2" destOrd="0" presId="urn:microsoft.com/office/officeart/2005/8/layout/vList2"/>
    <dgm:cxn modelId="{A20CE25F-0EF0-4B10-8AF8-89C876E3875D}" type="presParOf" srcId="{440F5462-3678-445C-806B-5FE54311EE2E}" destId="{9CE6AF87-6BC0-4D1A-BFF8-6BCE8B0AF490}" srcOrd="3" destOrd="0" presId="urn:microsoft.com/office/officeart/2005/8/layout/vList2"/>
    <dgm:cxn modelId="{F81B179F-A64E-4FB9-8B2C-61E763FA138B}" type="presParOf" srcId="{440F5462-3678-445C-806B-5FE54311EE2E}" destId="{A9FB6F0B-95C2-4ECC-B2E5-45128890CC49}" srcOrd="4" destOrd="0" presId="urn:microsoft.com/office/officeart/2005/8/layout/vList2"/>
    <dgm:cxn modelId="{E7577B48-5BCD-4087-B62F-17A0AA3E8F05}" type="presParOf" srcId="{440F5462-3678-445C-806B-5FE54311EE2E}" destId="{41D1F07C-D43A-4D37-972E-C66B2DBF511E}" srcOrd="5" destOrd="0" presId="urn:microsoft.com/office/officeart/2005/8/layout/vList2"/>
    <dgm:cxn modelId="{80F32357-78D9-4554-98C9-A00385D986DD}" type="presParOf" srcId="{440F5462-3678-445C-806B-5FE54311EE2E}" destId="{705F2BB2-D626-4C0B-9094-D6369D3D142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DB702-AED9-4759-AC47-4F3EFEBC7BBE}">
      <dsp:nvSpPr>
        <dsp:cNvPr id="0" name=""/>
        <dsp:cNvSpPr/>
      </dsp:nvSpPr>
      <dsp:spPr>
        <a:xfrm>
          <a:off x="0" y="98589"/>
          <a:ext cx="10696132" cy="1287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s-ES" sz="2500" kern="1200" dirty="0"/>
            <a:t>La </a:t>
          </a:r>
          <a:r>
            <a:rPr lang="es-ES" sz="2500" b="1" kern="1200" dirty="0"/>
            <a:t>FP</a:t>
          </a:r>
          <a:r>
            <a:rPr lang="es-ES" sz="2500" kern="1200" dirty="0"/>
            <a:t> se debe entender como un itinerario en </a:t>
          </a:r>
          <a:r>
            <a:rPr lang="es-ES" sz="2500" b="1" kern="1200" dirty="0"/>
            <a:t>igualdad de condiciones con el bachillerato e incluso con la universidad</a:t>
          </a:r>
          <a:r>
            <a:rPr lang="es-ES" sz="2500" kern="1200" dirty="0"/>
            <a:t>, y no como una opción secundaria o apta solo para los alumnos con peor rendimiento.</a:t>
          </a:r>
          <a:endParaRPr lang="en-US" sz="2500" kern="1200" dirty="0"/>
        </a:p>
      </dsp:txBody>
      <dsp:txXfrm>
        <a:off x="62826" y="161415"/>
        <a:ext cx="10570480" cy="1161348"/>
      </dsp:txXfrm>
    </dsp:sp>
    <dsp:sp modelId="{D82132B8-E550-4C25-AB14-6BE10972AAF7}">
      <dsp:nvSpPr>
        <dsp:cNvPr id="0" name=""/>
        <dsp:cNvSpPr/>
      </dsp:nvSpPr>
      <dsp:spPr>
        <a:xfrm>
          <a:off x="0" y="1457589"/>
          <a:ext cx="10696132" cy="1287000"/>
        </a:xfrm>
        <a:prstGeom prst="roundRect">
          <a:avLst/>
        </a:prstGeom>
        <a:solidFill>
          <a:schemeClr val="accent2">
            <a:hueOff val="-475083"/>
            <a:satOff val="-101"/>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s-ES" sz="2500" kern="1200" dirty="0"/>
            <a:t>La FP ofrece una </a:t>
          </a:r>
          <a:r>
            <a:rPr lang="es-ES" sz="2500" b="1" kern="1200" dirty="0"/>
            <a:t>alternativa técnica y con una alta empleabilidad</a:t>
          </a:r>
          <a:r>
            <a:rPr lang="es-ES" sz="2500" kern="1200" dirty="0"/>
            <a:t>, a pesar de que los jóvenes aún la ven como un itinerario de menor importancia.</a:t>
          </a:r>
          <a:endParaRPr lang="en-US" sz="2500" kern="1200" dirty="0"/>
        </a:p>
      </dsp:txBody>
      <dsp:txXfrm>
        <a:off x="62826" y="1520415"/>
        <a:ext cx="10570480" cy="1161348"/>
      </dsp:txXfrm>
    </dsp:sp>
    <dsp:sp modelId="{A9FB6F0B-95C2-4ECC-B2E5-45128890CC49}">
      <dsp:nvSpPr>
        <dsp:cNvPr id="0" name=""/>
        <dsp:cNvSpPr/>
      </dsp:nvSpPr>
      <dsp:spPr>
        <a:xfrm>
          <a:off x="0" y="2816589"/>
          <a:ext cx="10696132" cy="1287000"/>
        </a:xfrm>
        <a:prstGeom prst="roundRect">
          <a:avLst/>
        </a:prstGeom>
        <a:solidFill>
          <a:schemeClr val="accent2">
            <a:hueOff val="-950166"/>
            <a:satOff val="-202"/>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s-ES" sz="2500" b="1" kern="1200" dirty="0"/>
            <a:t>Tiene carácter técnico, práctico</a:t>
          </a:r>
          <a:r>
            <a:rPr lang="es-ES" sz="2500" kern="1200" dirty="0"/>
            <a:t> y orientado a adquirir competencias profesionales desde el primer minuto.</a:t>
          </a:r>
          <a:endParaRPr lang="en-US" sz="2500" kern="1200" dirty="0"/>
        </a:p>
      </dsp:txBody>
      <dsp:txXfrm>
        <a:off x="62826" y="2879415"/>
        <a:ext cx="10570480" cy="1161348"/>
      </dsp:txXfrm>
    </dsp:sp>
    <dsp:sp modelId="{705F2BB2-D626-4C0B-9094-D6369D3D1426}">
      <dsp:nvSpPr>
        <dsp:cNvPr id="0" name=""/>
        <dsp:cNvSpPr/>
      </dsp:nvSpPr>
      <dsp:spPr>
        <a:xfrm>
          <a:off x="0" y="4175589"/>
          <a:ext cx="10696132" cy="1287000"/>
        </a:xfrm>
        <a:prstGeom prst="roundRect">
          <a:avLst/>
        </a:prstGeom>
        <a:solidFill>
          <a:schemeClr val="accent2">
            <a:hueOff val="-1425249"/>
            <a:satOff val="-303"/>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s-ES" sz="2500" kern="1200" dirty="0"/>
            <a:t>Hay </a:t>
          </a:r>
          <a:r>
            <a:rPr lang="es-ES" sz="2500" b="1" kern="1200" dirty="0"/>
            <a:t>más de 150 ciclos de FP</a:t>
          </a:r>
          <a:r>
            <a:rPr lang="es-ES" sz="2500" kern="1200" dirty="0"/>
            <a:t>, </a:t>
          </a:r>
          <a:r>
            <a:rPr lang="es-ES" sz="2500" kern="1200" dirty="0">
              <a:hlinkClick xmlns:r="http://schemas.openxmlformats.org/officeDocument/2006/relationships" r:id="rId1"/>
            </a:rPr>
            <a:t>distribuidos en </a:t>
          </a:r>
          <a:r>
            <a:rPr lang="es-ES" sz="2500" b="1" kern="1200" dirty="0">
              <a:hlinkClick xmlns:r="http://schemas.openxmlformats.org/officeDocument/2006/relationships" r:id="rId1"/>
            </a:rPr>
            <a:t>26 familias </a:t>
          </a:r>
          <a:r>
            <a:rPr lang="es-ES" sz="2500" kern="1200" dirty="0">
              <a:hlinkClick xmlns:r="http://schemas.openxmlformats.org/officeDocument/2006/relationships" r:id="rId1"/>
            </a:rPr>
            <a:t>profesionales</a:t>
          </a:r>
          <a:r>
            <a:rPr lang="es-ES" sz="2500" kern="1200" dirty="0"/>
            <a:t> que abarcan prácticamente todos los sectores productivos en España. </a:t>
          </a:r>
          <a:endParaRPr lang="en-US" sz="2500" kern="1200" dirty="0"/>
        </a:p>
      </dsp:txBody>
      <dsp:txXfrm>
        <a:off x="62826" y="4238415"/>
        <a:ext cx="10570480" cy="11613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DB702-AED9-4759-AC47-4F3EFEBC7BBE}">
      <dsp:nvSpPr>
        <dsp:cNvPr id="0" name=""/>
        <dsp:cNvSpPr/>
      </dsp:nvSpPr>
      <dsp:spPr>
        <a:xfrm>
          <a:off x="0" y="40089"/>
          <a:ext cx="10696132" cy="1316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s-ES" sz="250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una formación muy orientada a formar técnicos en el campo de la empresa. Quien lo elige, sabe que </a:t>
          </a:r>
          <a:r>
            <a:rPr lang="es-ES" sz="2500" b="1"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en dos años va a tener unas competencias profesionales</a:t>
          </a:r>
          <a:r>
            <a:rPr lang="es-ES" sz="250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que le van a habilitar para trabajar.</a:t>
          </a:r>
          <a:endParaRPr lang="en-US" sz="2500" kern="1200" dirty="0">
            <a:solidFill>
              <a:schemeClr val="bg1"/>
            </a:solidFill>
          </a:endParaRPr>
        </a:p>
      </dsp:txBody>
      <dsp:txXfrm>
        <a:off x="64254" y="104343"/>
        <a:ext cx="10567624" cy="1187742"/>
      </dsp:txXfrm>
    </dsp:sp>
    <dsp:sp modelId="{D82132B8-E550-4C25-AB14-6BE10972AAF7}">
      <dsp:nvSpPr>
        <dsp:cNvPr id="0" name=""/>
        <dsp:cNvSpPr/>
      </dsp:nvSpPr>
      <dsp:spPr>
        <a:xfrm>
          <a:off x="0" y="1428339"/>
          <a:ext cx="10696132" cy="1316250"/>
        </a:xfrm>
        <a:prstGeom prst="roundRect">
          <a:avLst/>
        </a:prstGeom>
        <a:solidFill>
          <a:schemeClr val="accent2">
            <a:hueOff val="-475083"/>
            <a:satOff val="-101"/>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s-ES" sz="2500"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La </a:t>
          </a:r>
          <a:r>
            <a:rPr lang="es-ES" sz="2500" b="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inserción laboral </a:t>
          </a:r>
          <a:r>
            <a:rPr lang="es-ES" sz="2500"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 los titulados en FP ha aumentado en muchos sectores. Un 21,2% de la oferta de trabajo en nuestro país va dirigida expresamente a candidatos con formación profesional.</a:t>
          </a:r>
          <a:endParaRPr lang="en-US" sz="2500" kern="1200" dirty="0">
            <a:solidFill>
              <a:schemeClr val="bg1"/>
            </a:solidFill>
          </a:endParaRPr>
        </a:p>
      </dsp:txBody>
      <dsp:txXfrm>
        <a:off x="64254" y="1492593"/>
        <a:ext cx="10567624" cy="1187742"/>
      </dsp:txXfrm>
    </dsp:sp>
    <dsp:sp modelId="{A9FB6F0B-95C2-4ECC-B2E5-45128890CC49}">
      <dsp:nvSpPr>
        <dsp:cNvPr id="0" name=""/>
        <dsp:cNvSpPr/>
      </dsp:nvSpPr>
      <dsp:spPr>
        <a:xfrm>
          <a:off x="0" y="2816589"/>
          <a:ext cx="10696132" cy="1316250"/>
        </a:xfrm>
        <a:prstGeom prst="roundRect">
          <a:avLst/>
        </a:prstGeom>
        <a:solidFill>
          <a:schemeClr val="accent2">
            <a:hueOff val="-950166"/>
            <a:satOff val="-202"/>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s-ES" sz="250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un camino alternativo al bachillerato, pero que te lleva </a:t>
          </a:r>
          <a:r>
            <a:rPr lang="es-ES" sz="2500" b="1"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también a la universidad </a:t>
          </a:r>
          <a:r>
            <a:rPr lang="es-ES" sz="2500"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 ese es tu objetivo</a:t>
          </a:r>
          <a:endParaRPr lang="en-US" sz="2500" kern="1200" dirty="0">
            <a:solidFill>
              <a:schemeClr val="bg1"/>
            </a:solidFill>
          </a:endParaRPr>
        </a:p>
      </dsp:txBody>
      <dsp:txXfrm>
        <a:off x="64254" y="2880843"/>
        <a:ext cx="10567624" cy="1187742"/>
      </dsp:txXfrm>
    </dsp:sp>
    <dsp:sp modelId="{705F2BB2-D626-4C0B-9094-D6369D3D1426}">
      <dsp:nvSpPr>
        <dsp:cNvPr id="0" name=""/>
        <dsp:cNvSpPr/>
      </dsp:nvSpPr>
      <dsp:spPr>
        <a:xfrm>
          <a:off x="0" y="4204839"/>
          <a:ext cx="10696132" cy="1316250"/>
        </a:xfrm>
        <a:prstGeom prst="roundRect">
          <a:avLst/>
        </a:prstGeom>
        <a:solidFill>
          <a:schemeClr val="accent2">
            <a:hueOff val="-1425249"/>
            <a:satOff val="-303"/>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 sz="2500" b="1" kern="1200" dirty="0">
              <a:solidFill>
                <a:srgbClr val="191919"/>
              </a:solidFill>
              <a:effectLst/>
              <a:latin typeface="Arial" panose="020B0604020202020204" pitchFamily="34" charset="0"/>
              <a:ea typeface="Calibri" panose="020F0502020204030204" pitchFamily="34" charset="0"/>
              <a:cs typeface="Times New Roman" panose="02020603050405020304" pitchFamily="18" charset="0"/>
            </a:rPr>
            <a:t>Ministerio de Educación tiene activa la web </a:t>
          </a:r>
          <a:r>
            <a:rPr lang="es-ES" sz="2500" b="1" u="none" strike="noStrike" kern="1200" dirty="0" err="1">
              <a:solidFill>
                <a:srgbClr val="016CA2"/>
              </a:solidFill>
              <a:effectLst/>
              <a:latin typeface="Arial" panose="020B0604020202020204" pitchFamily="34" charset="0"/>
              <a:ea typeface="Calibri" panose="020F0502020204030204" pitchFamily="34" charset="0"/>
              <a:cs typeface="Times New Roman" panose="02020603050405020304" pitchFamily="18" charset="0"/>
              <a:hlinkClick xmlns:r="http://schemas.openxmlformats.org/officeDocument/2006/relationships" r:id="rId1"/>
            </a:rPr>
            <a:t>TodoFP</a:t>
          </a:r>
          <a:endParaRPr lang="en-US" sz="2500" kern="1200" dirty="0"/>
        </a:p>
      </dsp:txBody>
      <dsp:txXfrm>
        <a:off x="64254" y="4269093"/>
        <a:ext cx="10567624" cy="11877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3/13/2025</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‹Nº›</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689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3/13/2025</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‹Nº›</a:t>
            </a:fld>
            <a:endParaRPr lang="en-US"/>
          </a:p>
        </p:txBody>
      </p:sp>
    </p:spTree>
    <p:extLst>
      <p:ext uri="{BB962C8B-B14F-4D97-AF65-F5344CB8AC3E}">
        <p14:creationId xmlns:p14="http://schemas.microsoft.com/office/powerpoint/2010/main" val="3837972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3/13/2025</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‹Nº›</a:t>
            </a:fld>
            <a:endParaRPr lang="en-US"/>
          </a:p>
        </p:txBody>
      </p:sp>
    </p:spTree>
    <p:extLst>
      <p:ext uri="{BB962C8B-B14F-4D97-AF65-F5344CB8AC3E}">
        <p14:creationId xmlns:p14="http://schemas.microsoft.com/office/powerpoint/2010/main" val="137794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3/13/2025</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‹Nº›</a:t>
            </a:fld>
            <a:endParaRPr lang="en-US"/>
          </a:p>
        </p:txBody>
      </p:sp>
    </p:spTree>
    <p:extLst>
      <p:ext uri="{BB962C8B-B14F-4D97-AF65-F5344CB8AC3E}">
        <p14:creationId xmlns:p14="http://schemas.microsoft.com/office/powerpoint/2010/main" val="685738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3/13/2025</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‹Nº›</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75747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3/13/2025</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‹Nº›</a:t>
            </a:fld>
            <a:endParaRPr lang="en-US"/>
          </a:p>
        </p:txBody>
      </p:sp>
    </p:spTree>
    <p:extLst>
      <p:ext uri="{BB962C8B-B14F-4D97-AF65-F5344CB8AC3E}">
        <p14:creationId xmlns:p14="http://schemas.microsoft.com/office/powerpoint/2010/main" val="3029450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3/13/2025</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‹Nº›</a:t>
            </a:fld>
            <a:endParaRPr lang="en-US"/>
          </a:p>
        </p:txBody>
      </p:sp>
    </p:spTree>
    <p:extLst>
      <p:ext uri="{BB962C8B-B14F-4D97-AF65-F5344CB8AC3E}">
        <p14:creationId xmlns:p14="http://schemas.microsoft.com/office/powerpoint/2010/main" val="140515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3/13/2025</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‹Nº›</a:t>
            </a:fld>
            <a:endParaRPr lang="en-US"/>
          </a:p>
        </p:txBody>
      </p:sp>
    </p:spTree>
    <p:extLst>
      <p:ext uri="{BB962C8B-B14F-4D97-AF65-F5344CB8AC3E}">
        <p14:creationId xmlns:p14="http://schemas.microsoft.com/office/powerpoint/2010/main" val="1623892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3/13/2025</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‹Nº›</a:t>
            </a:fld>
            <a:endParaRPr lang="en-US"/>
          </a:p>
        </p:txBody>
      </p:sp>
    </p:spTree>
    <p:extLst>
      <p:ext uri="{BB962C8B-B14F-4D97-AF65-F5344CB8AC3E}">
        <p14:creationId xmlns:p14="http://schemas.microsoft.com/office/powerpoint/2010/main" val="14687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3/13/2025</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‹Nº›</a:t>
            </a:fld>
            <a:endParaRPr lang="en-US"/>
          </a:p>
        </p:txBody>
      </p:sp>
    </p:spTree>
    <p:extLst>
      <p:ext uri="{BB962C8B-B14F-4D97-AF65-F5344CB8AC3E}">
        <p14:creationId xmlns:p14="http://schemas.microsoft.com/office/powerpoint/2010/main" val="2147681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3/13/2025</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‹Nº›</a:t>
            </a:fld>
            <a:endParaRPr lang="en-US"/>
          </a:p>
        </p:txBody>
      </p:sp>
    </p:spTree>
    <p:extLst>
      <p:ext uri="{BB962C8B-B14F-4D97-AF65-F5344CB8AC3E}">
        <p14:creationId xmlns:p14="http://schemas.microsoft.com/office/powerpoint/2010/main" val="1214342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‹Nº›</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3/13/2025</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48499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19" r:id="rId6"/>
    <p:sldLayoutId id="2147483715" r:id="rId7"/>
    <p:sldLayoutId id="2147483716" r:id="rId8"/>
    <p:sldLayoutId id="2147483717" r:id="rId9"/>
    <p:sldLayoutId id="2147483718" r:id="rId10"/>
    <p:sldLayoutId id="2147483720"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educa.jccm.es/es/fpclm/estudios-formacion-profesional/estudios-ofertados-formacion-profesional/catalogo-titulos-formacion-profesiona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educa.jccm.es/es/fpclm"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cepateorienta.blogspot.com/search/label/TRABAJO"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educa.jccm.es/es/fpclm/estudios-formacion-profesional/estudios-ofertados-formacion-profesional/catalogo-titulos-formacion-profesional" TargetMode="External"/><Relationship Id="rId2" Type="http://schemas.openxmlformats.org/officeDocument/2006/relationships/hyperlink" Target="https://todofp.es/inicio.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educa.jccm.es/es/admision/admision-2-ciclo-infantil-primaria-bachillerato"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spiral descendente energética en 3D">
            <a:extLst>
              <a:ext uri="{FF2B5EF4-FFF2-40B4-BE49-F238E27FC236}">
                <a16:creationId xmlns:a16="http://schemas.microsoft.com/office/drawing/2014/main" id="{42DD7BA4-C41E-4E93-981C-17FAD23F7211}"/>
              </a:ext>
            </a:extLst>
          </p:cNvPr>
          <p:cNvPicPr>
            <a:picLocks noChangeAspect="1"/>
          </p:cNvPicPr>
          <p:nvPr/>
        </p:nvPicPr>
        <p:blipFill rotWithShape="1">
          <a:blip r:embed="rId2"/>
          <a:srcRect l="27087" r="22914"/>
          <a:stretch/>
        </p:blipFill>
        <p:spPr>
          <a:xfrm>
            <a:off x="296752" y="183690"/>
            <a:ext cx="5769429" cy="6490619"/>
          </a:xfrm>
          <a:prstGeom prst="rect">
            <a:avLst/>
          </a:prstGeom>
        </p:spPr>
      </p:pic>
      <p:sp>
        <p:nvSpPr>
          <p:cNvPr id="23" name="Rectangle 5">
            <a:extLst>
              <a:ext uri="{FF2B5EF4-FFF2-40B4-BE49-F238E27FC236}">
                <a16:creationId xmlns:a16="http://schemas.microsoft.com/office/drawing/2014/main" id="{C7EA4B13-46D3-41EE-95DA-7B2100DE9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7548" y="1028700"/>
            <a:ext cx="4035752"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DCEEEBE1-DC7B-4168-90C6-DB88876E3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1682" y="4550150"/>
            <a:ext cx="867485" cy="115439"/>
            <a:chOff x="8910933" y="1861308"/>
            <a:chExt cx="867485" cy="115439"/>
          </a:xfrm>
        </p:grpSpPr>
        <p:sp>
          <p:nvSpPr>
            <p:cNvPr id="26" name="Rectangle 25">
              <a:extLst>
                <a:ext uri="{FF2B5EF4-FFF2-40B4-BE49-F238E27FC236}">
                  <a16:creationId xmlns:a16="http://schemas.microsoft.com/office/drawing/2014/main" id="{43418E74-781F-419C-8C63-91C14AF8D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B0F0D1C-98D5-4C46-961A-0E36168C31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3E9C99B-47BB-461B-AEDE-0B227C5B25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 name="image6.png">
            <a:extLst>
              <a:ext uri="{FF2B5EF4-FFF2-40B4-BE49-F238E27FC236}">
                <a16:creationId xmlns:a16="http://schemas.microsoft.com/office/drawing/2014/main" id="{2C26CD7D-38D3-A278-0849-6449CB969AE6}"/>
              </a:ext>
            </a:extLst>
          </p:cNvPr>
          <p:cNvPicPr/>
          <p:nvPr/>
        </p:nvPicPr>
        <p:blipFill>
          <a:blip r:embed="rId3"/>
          <a:srcRect/>
          <a:stretch>
            <a:fillRect/>
          </a:stretch>
        </p:blipFill>
        <p:spPr>
          <a:xfrm>
            <a:off x="843950" y="4390408"/>
            <a:ext cx="1838245" cy="1852703"/>
          </a:xfrm>
          <a:prstGeom prst="rect">
            <a:avLst/>
          </a:prstGeom>
          <a:ln/>
        </p:spPr>
      </p:pic>
      <p:sp>
        <p:nvSpPr>
          <p:cNvPr id="5" name="Rectángulo 4">
            <a:extLst>
              <a:ext uri="{FF2B5EF4-FFF2-40B4-BE49-F238E27FC236}">
                <a16:creationId xmlns:a16="http://schemas.microsoft.com/office/drawing/2014/main" id="{0FF35F8C-B0E9-C500-403B-03F54A6261EC}"/>
              </a:ext>
            </a:extLst>
          </p:cNvPr>
          <p:cNvSpPr/>
          <p:nvPr/>
        </p:nvSpPr>
        <p:spPr>
          <a:xfrm>
            <a:off x="6125821" y="1166841"/>
            <a:ext cx="5649383" cy="5509200"/>
          </a:xfrm>
          <a:prstGeom prst="rect">
            <a:avLst/>
          </a:prstGeom>
          <a:noFill/>
        </p:spPr>
        <p:txBody>
          <a:bodyPr wrap="square" lIns="91440" tIns="45720" rIns="91440" bIns="45720">
            <a:spAutoFit/>
          </a:bodyPr>
          <a:lstStyle/>
          <a:p>
            <a:pPr algn="ctr"/>
            <a:r>
              <a:rPr lang="es-ES" sz="3200" b="1" cap="none" spc="0" dirty="0">
                <a:ln w="9525">
                  <a:solidFill>
                    <a:schemeClr val="accent3"/>
                  </a:solidFill>
                  <a:prstDash val="solid"/>
                </a:ln>
                <a:solidFill>
                  <a:schemeClr val="tx2"/>
                </a:solidFill>
                <a:effectLst>
                  <a:outerShdw blurRad="12700" dist="38100" dir="2700000" algn="tl" rotWithShape="0">
                    <a:schemeClr val="bg1">
                      <a:lumMod val="50000"/>
                    </a:schemeClr>
                  </a:outerShdw>
                </a:effectLst>
              </a:rPr>
              <a:t>ORIENTACIÓN ACADÉMICA Y PROFESIONAL</a:t>
            </a:r>
          </a:p>
          <a:p>
            <a:pPr algn="ctr"/>
            <a:endParaRPr lang="es-ES" sz="3200" b="1" dirty="0">
              <a:ln w="9525">
                <a:solidFill>
                  <a:schemeClr val="accent3"/>
                </a:solidFill>
                <a:prstDash val="solid"/>
              </a:ln>
              <a:solidFill>
                <a:schemeClr val="tx2"/>
              </a:solidFill>
              <a:effectLst>
                <a:outerShdw blurRad="12700" dist="38100" dir="2700000" algn="tl" rotWithShape="0">
                  <a:schemeClr val="bg1">
                    <a:lumMod val="50000"/>
                  </a:schemeClr>
                </a:outerShdw>
              </a:effectLst>
            </a:endParaRPr>
          </a:p>
          <a:p>
            <a:pPr algn="ctr"/>
            <a:r>
              <a:rPr lang="es-ES" sz="3200" b="1" dirty="0">
                <a:ln w="9525">
                  <a:solidFill>
                    <a:schemeClr val="accent3"/>
                  </a:solidFill>
                  <a:prstDash val="solid"/>
                </a:ln>
                <a:solidFill>
                  <a:schemeClr val="tx2"/>
                </a:solidFill>
                <a:effectLst>
                  <a:outerShdw blurRad="12700" dist="38100" dir="2700000" algn="tl" rotWithShape="0">
                    <a:schemeClr val="bg1">
                      <a:lumMod val="50000"/>
                    </a:schemeClr>
                  </a:outerShdw>
                </a:effectLst>
              </a:rPr>
              <a:t>FAMILIAS</a:t>
            </a:r>
          </a:p>
          <a:p>
            <a:pPr algn="ctr"/>
            <a:endParaRPr lang="es-ES" sz="3200" b="1" cap="none" spc="0" dirty="0">
              <a:ln w="9525">
                <a:solidFill>
                  <a:schemeClr val="accent3"/>
                </a:solidFill>
                <a:prstDash val="solid"/>
              </a:ln>
              <a:solidFill>
                <a:schemeClr val="tx2"/>
              </a:solidFill>
              <a:effectLst>
                <a:outerShdw blurRad="12700" dist="38100" dir="2700000" algn="tl" rotWithShape="0">
                  <a:schemeClr val="bg1">
                    <a:lumMod val="50000"/>
                  </a:schemeClr>
                </a:outerShdw>
              </a:effectLst>
            </a:endParaRPr>
          </a:p>
          <a:p>
            <a:pPr algn="ctr"/>
            <a:r>
              <a:rPr lang="es-ES" sz="3200" b="1" cap="none" spc="0" dirty="0">
                <a:ln w="9525">
                  <a:solidFill>
                    <a:schemeClr val="accent3"/>
                  </a:solidFill>
                  <a:prstDash val="solid"/>
                </a:ln>
                <a:solidFill>
                  <a:schemeClr val="tx2"/>
                </a:solidFill>
                <a:effectLst>
                  <a:outerShdw blurRad="12700" dist="38100" dir="2700000" algn="tl" rotWithShape="0">
                    <a:schemeClr val="bg1">
                      <a:lumMod val="50000"/>
                    </a:schemeClr>
                  </a:outerShdw>
                </a:effectLst>
              </a:rPr>
              <a:t>CURSO </a:t>
            </a:r>
          </a:p>
          <a:p>
            <a:pPr algn="ctr"/>
            <a:r>
              <a:rPr lang="es-ES" sz="3200" b="1" cap="none" spc="0" dirty="0">
                <a:ln w="9525">
                  <a:solidFill>
                    <a:schemeClr val="accent3"/>
                  </a:solidFill>
                  <a:prstDash val="solid"/>
                </a:ln>
                <a:solidFill>
                  <a:schemeClr val="tx2"/>
                </a:solidFill>
                <a:effectLst>
                  <a:outerShdw blurRad="12700" dist="38100" dir="2700000" algn="tl" rotWithShape="0">
                    <a:schemeClr val="bg1">
                      <a:lumMod val="50000"/>
                    </a:schemeClr>
                  </a:outerShdw>
                </a:effectLst>
              </a:rPr>
              <a:t>2024 - 2025</a:t>
            </a:r>
            <a:br>
              <a:rPr lang="es-ES" sz="3200" b="1" cap="none" spc="0" dirty="0">
                <a:ln w="9525">
                  <a:solidFill>
                    <a:schemeClr val="accent3"/>
                  </a:solidFill>
                  <a:prstDash val="solid"/>
                </a:ln>
                <a:solidFill>
                  <a:schemeClr val="tx2"/>
                </a:solidFill>
                <a:effectLst>
                  <a:outerShdw blurRad="12700" dist="38100" dir="2700000" algn="tl" rotWithShape="0">
                    <a:schemeClr val="bg1">
                      <a:lumMod val="50000"/>
                    </a:schemeClr>
                  </a:outerShdw>
                </a:effectLst>
              </a:rPr>
            </a:br>
            <a:br>
              <a:rPr lang="es-ES" sz="3200" b="1" cap="none" spc="0" dirty="0">
                <a:ln w="9525">
                  <a:solidFill>
                    <a:schemeClr val="accent3"/>
                  </a:solidFill>
                  <a:prstDash val="solid"/>
                </a:ln>
                <a:solidFill>
                  <a:schemeClr val="tx2"/>
                </a:solidFill>
                <a:effectLst>
                  <a:outerShdw blurRad="12700" dist="38100" dir="2700000" algn="tl" rotWithShape="0">
                    <a:schemeClr val="bg1">
                      <a:lumMod val="50000"/>
                    </a:schemeClr>
                  </a:outerShdw>
                </a:effectLst>
              </a:rPr>
            </a:br>
            <a:br>
              <a:rPr lang="es-ES" sz="3200" b="1" cap="none" spc="0" dirty="0">
                <a:ln w="9525">
                  <a:solidFill>
                    <a:schemeClr val="accent3"/>
                  </a:solidFill>
                  <a:prstDash val="solid"/>
                </a:ln>
                <a:solidFill>
                  <a:schemeClr val="tx2"/>
                </a:solidFill>
                <a:effectLst>
                  <a:outerShdw blurRad="12700" dist="38100" dir="2700000" algn="tl" rotWithShape="0">
                    <a:schemeClr val="bg1">
                      <a:lumMod val="50000"/>
                    </a:schemeClr>
                  </a:outerShdw>
                </a:effectLst>
              </a:rPr>
            </a:br>
            <a:endParaRPr lang="es-ES" sz="3200" b="1" cap="none" spc="0" dirty="0">
              <a:ln w="9525">
                <a:solidFill>
                  <a:schemeClr val="accent3"/>
                </a:solidFill>
                <a:prstDash val="solid"/>
              </a:ln>
              <a:solidFill>
                <a:schemeClr val="tx2"/>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637200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E7188-3F3E-00A3-9CFE-0C98E06CBA3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5B52CA5-F9E1-6389-C2E8-D8F1BB30ED8A}"/>
              </a:ext>
            </a:extLst>
          </p:cNvPr>
          <p:cNvSpPr>
            <a:spLocks noGrp="1"/>
          </p:cNvSpPr>
          <p:nvPr>
            <p:ph type="title"/>
          </p:nvPr>
        </p:nvSpPr>
        <p:spPr>
          <a:xfrm>
            <a:off x="754048" y="480526"/>
            <a:ext cx="10134600" cy="501218"/>
          </a:xfrm>
        </p:spPr>
        <p:txBody>
          <a:bodyPr>
            <a:normAutofit fontScale="90000"/>
          </a:bodyPr>
          <a:lstStyle/>
          <a:p>
            <a:pPr algn="ctr"/>
            <a:r>
              <a:rPr lang="es-ES" b="1" i="1" dirty="0">
                <a:solidFill>
                  <a:schemeClr val="accent4">
                    <a:lumMod val="75000"/>
                  </a:schemeClr>
                </a:solidFill>
                <a:latin typeface="Arial" panose="020B0604020202020204" pitchFamily="34" charset="0"/>
                <a:cs typeface="Arial" panose="020B0604020202020204" pitchFamily="34" charset="0"/>
              </a:rPr>
              <a:t>1º BACHILLERATO EN NUESTRO CENTRO</a:t>
            </a:r>
            <a:endParaRPr lang="es-ES" b="1" i="1" dirty="0">
              <a:solidFill>
                <a:schemeClr val="accent4">
                  <a:lumMod val="75000"/>
                </a:schemeClr>
              </a:solidFill>
            </a:endParaRPr>
          </a:p>
        </p:txBody>
      </p:sp>
      <p:sp>
        <p:nvSpPr>
          <p:cNvPr id="3" name="Marcador de contenido 2">
            <a:extLst>
              <a:ext uri="{FF2B5EF4-FFF2-40B4-BE49-F238E27FC236}">
                <a16:creationId xmlns:a16="http://schemas.microsoft.com/office/drawing/2014/main" id="{4F63046E-0F6A-8E80-8F27-82DCE4FE7689}"/>
              </a:ext>
            </a:extLst>
          </p:cNvPr>
          <p:cNvSpPr>
            <a:spLocks noGrp="1"/>
          </p:cNvSpPr>
          <p:nvPr>
            <p:ph idx="1"/>
          </p:nvPr>
        </p:nvSpPr>
        <p:spPr>
          <a:xfrm>
            <a:off x="479395" y="1109710"/>
            <a:ext cx="10683906" cy="5406500"/>
          </a:xfrm>
        </p:spPr>
        <p:txBody>
          <a:bodyPr>
            <a:normAutofit/>
          </a:bodyPr>
          <a:lstStyle/>
          <a:p>
            <a:endParaRPr lang="es-ES" b="1" dirty="0"/>
          </a:p>
          <a:p>
            <a:endParaRPr lang="es-ES" dirty="0"/>
          </a:p>
          <a:p>
            <a:endParaRPr lang="es-ES" dirty="0"/>
          </a:p>
        </p:txBody>
      </p:sp>
      <p:sp>
        <p:nvSpPr>
          <p:cNvPr id="9" name="Rectángulo 8">
            <a:extLst>
              <a:ext uri="{FF2B5EF4-FFF2-40B4-BE49-F238E27FC236}">
                <a16:creationId xmlns:a16="http://schemas.microsoft.com/office/drawing/2014/main" id="{1FCC4CE6-832F-6147-8BBD-CE66CC50582A}"/>
              </a:ext>
            </a:extLst>
          </p:cNvPr>
          <p:cNvSpPr/>
          <p:nvPr/>
        </p:nvSpPr>
        <p:spPr>
          <a:xfrm>
            <a:off x="4943549" y="5548798"/>
            <a:ext cx="1049581" cy="10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Rectángulo 9">
            <a:extLst>
              <a:ext uri="{FF2B5EF4-FFF2-40B4-BE49-F238E27FC236}">
                <a16:creationId xmlns:a16="http://schemas.microsoft.com/office/drawing/2014/main" id="{80066203-5053-81A1-BC76-3624898EF075}"/>
              </a:ext>
            </a:extLst>
          </p:cNvPr>
          <p:cNvSpPr/>
          <p:nvPr/>
        </p:nvSpPr>
        <p:spPr>
          <a:xfrm>
            <a:off x="4943549" y="5269983"/>
            <a:ext cx="1125781" cy="10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 name="Imagen 4">
            <a:extLst>
              <a:ext uri="{FF2B5EF4-FFF2-40B4-BE49-F238E27FC236}">
                <a16:creationId xmlns:a16="http://schemas.microsoft.com/office/drawing/2014/main" id="{17975F9A-ADF9-88B0-A0EB-467456C7B3FD}"/>
              </a:ext>
            </a:extLst>
          </p:cNvPr>
          <p:cNvPicPr>
            <a:picLocks noChangeAspect="1"/>
          </p:cNvPicPr>
          <p:nvPr/>
        </p:nvPicPr>
        <p:blipFill>
          <a:blip r:embed="rId2"/>
          <a:stretch>
            <a:fillRect/>
          </a:stretch>
        </p:blipFill>
        <p:spPr>
          <a:xfrm>
            <a:off x="1136121" y="2008133"/>
            <a:ext cx="10230457" cy="3366679"/>
          </a:xfrm>
          <a:prstGeom prst="rect">
            <a:avLst/>
          </a:prstGeom>
        </p:spPr>
      </p:pic>
      <p:sp>
        <p:nvSpPr>
          <p:cNvPr id="11" name="CuadroTexto 10">
            <a:extLst>
              <a:ext uri="{FF2B5EF4-FFF2-40B4-BE49-F238E27FC236}">
                <a16:creationId xmlns:a16="http://schemas.microsoft.com/office/drawing/2014/main" id="{C623460B-A050-4E11-A35B-9C83D57FE59F}"/>
              </a:ext>
            </a:extLst>
          </p:cNvPr>
          <p:cNvSpPr txBox="1"/>
          <p:nvPr/>
        </p:nvSpPr>
        <p:spPr>
          <a:xfrm>
            <a:off x="1136121" y="1257655"/>
            <a:ext cx="7836429" cy="400110"/>
          </a:xfrm>
          <a:prstGeom prst="rect">
            <a:avLst/>
          </a:prstGeom>
          <a:noFill/>
        </p:spPr>
        <p:txBody>
          <a:bodyPr wrap="square" rtlCol="0">
            <a:spAutoFit/>
          </a:bodyPr>
          <a:lstStyle/>
          <a:p>
            <a:r>
              <a:rPr lang="es-ES" sz="2000" dirty="0">
                <a:latin typeface="Arial" panose="020B0604020202020204" pitchFamily="34" charset="0"/>
                <a:cs typeface="Arial" panose="020B0604020202020204" pitchFamily="34" charset="0"/>
              </a:rPr>
              <a:t>1º BACHILLERATO DE HUMANIDADES Y CIENCIAS SOCIALES</a:t>
            </a:r>
            <a:endParaRPr lang="es-ES" sz="2000" dirty="0"/>
          </a:p>
        </p:txBody>
      </p:sp>
    </p:spTree>
    <p:extLst>
      <p:ext uri="{BB962C8B-B14F-4D97-AF65-F5344CB8AC3E}">
        <p14:creationId xmlns:p14="http://schemas.microsoft.com/office/powerpoint/2010/main" val="2233827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0CFE5-C5D9-5291-94A6-1DFD0D15663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8C322CB-D31D-E09C-40D5-DE6932F220C2}"/>
              </a:ext>
            </a:extLst>
          </p:cNvPr>
          <p:cNvSpPr>
            <a:spLocks noGrp="1"/>
          </p:cNvSpPr>
          <p:nvPr>
            <p:ph type="title"/>
          </p:nvPr>
        </p:nvSpPr>
        <p:spPr>
          <a:xfrm>
            <a:off x="754048" y="434507"/>
            <a:ext cx="10134600" cy="501218"/>
          </a:xfrm>
        </p:spPr>
        <p:txBody>
          <a:bodyPr>
            <a:normAutofit fontScale="90000"/>
          </a:bodyPr>
          <a:lstStyle/>
          <a:p>
            <a:pPr algn="ctr"/>
            <a:r>
              <a:rPr lang="es-ES" b="1" i="1" dirty="0">
                <a:solidFill>
                  <a:schemeClr val="accent4">
                    <a:lumMod val="75000"/>
                  </a:schemeClr>
                </a:solidFill>
                <a:latin typeface="Arial" panose="020B0604020202020204" pitchFamily="34" charset="0"/>
                <a:cs typeface="Arial" panose="020B0604020202020204" pitchFamily="34" charset="0"/>
              </a:rPr>
              <a:t>1º BACHILLERATO EN NUESTRO CENTRO</a:t>
            </a:r>
            <a:endParaRPr lang="es-ES" b="1" i="1" dirty="0">
              <a:solidFill>
                <a:schemeClr val="accent4">
                  <a:lumMod val="75000"/>
                </a:schemeClr>
              </a:solidFill>
            </a:endParaRPr>
          </a:p>
        </p:txBody>
      </p:sp>
      <p:sp>
        <p:nvSpPr>
          <p:cNvPr id="3" name="Marcador de contenido 2">
            <a:extLst>
              <a:ext uri="{FF2B5EF4-FFF2-40B4-BE49-F238E27FC236}">
                <a16:creationId xmlns:a16="http://schemas.microsoft.com/office/drawing/2014/main" id="{894404AA-F96C-D84F-4BC1-289A7A2B69F3}"/>
              </a:ext>
            </a:extLst>
          </p:cNvPr>
          <p:cNvSpPr>
            <a:spLocks noGrp="1"/>
          </p:cNvSpPr>
          <p:nvPr>
            <p:ph idx="1"/>
          </p:nvPr>
        </p:nvSpPr>
        <p:spPr>
          <a:xfrm>
            <a:off x="479395" y="1109710"/>
            <a:ext cx="10683906" cy="5406500"/>
          </a:xfrm>
        </p:spPr>
        <p:txBody>
          <a:bodyPr>
            <a:normAutofit/>
          </a:bodyPr>
          <a:lstStyle/>
          <a:p>
            <a:endParaRPr lang="es-ES" b="1" dirty="0"/>
          </a:p>
          <a:p>
            <a:endParaRPr lang="es-ES" dirty="0"/>
          </a:p>
          <a:p>
            <a:endParaRPr lang="es-ES" dirty="0"/>
          </a:p>
        </p:txBody>
      </p:sp>
      <p:sp>
        <p:nvSpPr>
          <p:cNvPr id="9" name="Rectángulo 8">
            <a:extLst>
              <a:ext uri="{FF2B5EF4-FFF2-40B4-BE49-F238E27FC236}">
                <a16:creationId xmlns:a16="http://schemas.microsoft.com/office/drawing/2014/main" id="{D97079E7-D2E2-B834-90EA-DB4F37ABF266}"/>
              </a:ext>
            </a:extLst>
          </p:cNvPr>
          <p:cNvSpPr/>
          <p:nvPr/>
        </p:nvSpPr>
        <p:spPr>
          <a:xfrm>
            <a:off x="4943549" y="5548798"/>
            <a:ext cx="1049581" cy="10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Rectángulo 9">
            <a:extLst>
              <a:ext uri="{FF2B5EF4-FFF2-40B4-BE49-F238E27FC236}">
                <a16:creationId xmlns:a16="http://schemas.microsoft.com/office/drawing/2014/main" id="{2BA246D8-D14A-4855-3B57-F9A0B6E5921F}"/>
              </a:ext>
            </a:extLst>
          </p:cNvPr>
          <p:cNvSpPr/>
          <p:nvPr/>
        </p:nvSpPr>
        <p:spPr>
          <a:xfrm>
            <a:off x="4943549" y="5269983"/>
            <a:ext cx="1125781" cy="10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09633BB9-6B7F-B27C-0757-63790164EE5F}"/>
              </a:ext>
            </a:extLst>
          </p:cNvPr>
          <p:cNvSpPr txBox="1"/>
          <p:nvPr/>
        </p:nvSpPr>
        <p:spPr>
          <a:xfrm>
            <a:off x="1136121" y="1257655"/>
            <a:ext cx="7836429" cy="400110"/>
          </a:xfrm>
          <a:prstGeom prst="rect">
            <a:avLst/>
          </a:prstGeom>
          <a:noFill/>
        </p:spPr>
        <p:txBody>
          <a:bodyPr wrap="square" rtlCol="0">
            <a:spAutoFit/>
          </a:bodyPr>
          <a:lstStyle/>
          <a:p>
            <a:r>
              <a:rPr lang="es-ES" sz="2000" dirty="0">
                <a:latin typeface="Arial" panose="020B0604020202020204" pitchFamily="34" charset="0"/>
                <a:cs typeface="Arial" panose="020B0604020202020204" pitchFamily="34" charset="0"/>
              </a:rPr>
              <a:t>1º BACHILLERATO DE CIENCIAS Y TECNOLOGÍA</a:t>
            </a:r>
            <a:endParaRPr lang="es-ES" sz="2000" dirty="0"/>
          </a:p>
        </p:txBody>
      </p:sp>
      <p:pic>
        <p:nvPicPr>
          <p:cNvPr id="8" name="Imagen 7">
            <a:extLst>
              <a:ext uri="{FF2B5EF4-FFF2-40B4-BE49-F238E27FC236}">
                <a16:creationId xmlns:a16="http://schemas.microsoft.com/office/drawing/2014/main" id="{49B315DD-8683-7A2B-D37F-054712C02E20}"/>
              </a:ext>
            </a:extLst>
          </p:cNvPr>
          <p:cNvPicPr>
            <a:picLocks noChangeAspect="1"/>
          </p:cNvPicPr>
          <p:nvPr/>
        </p:nvPicPr>
        <p:blipFill>
          <a:blip r:embed="rId2"/>
          <a:stretch>
            <a:fillRect/>
          </a:stretch>
        </p:blipFill>
        <p:spPr>
          <a:xfrm>
            <a:off x="1028700" y="1776040"/>
            <a:ext cx="9774556" cy="3177815"/>
          </a:xfrm>
          <a:prstGeom prst="rect">
            <a:avLst/>
          </a:prstGeom>
        </p:spPr>
      </p:pic>
    </p:spTree>
    <p:extLst>
      <p:ext uri="{BB962C8B-B14F-4D97-AF65-F5344CB8AC3E}">
        <p14:creationId xmlns:p14="http://schemas.microsoft.com/office/powerpoint/2010/main" val="2312360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B64A9-B15F-5429-0132-2D1A69CF69E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D7AE782-4AFD-9F61-0478-F81EEE7E8401}"/>
              </a:ext>
            </a:extLst>
          </p:cNvPr>
          <p:cNvSpPr>
            <a:spLocks noGrp="1"/>
          </p:cNvSpPr>
          <p:nvPr>
            <p:ph type="title"/>
          </p:nvPr>
        </p:nvSpPr>
        <p:spPr>
          <a:xfrm>
            <a:off x="754048" y="480526"/>
            <a:ext cx="10134600" cy="501218"/>
          </a:xfrm>
        </p:spPr>
        <p:txBody>
          <a:bodyPr>
            <a:normAutofit fontScale="90000"/>
          </a:bodyPr>
          <a:lstStyle/>
          <a:p>
            <a:pPr algn="ctr"/>
            <a:r>
              <a:rPr lang="es-ES" b="1" i="1" dirty="0">
                <a:solidFill>
                  <a:schemeClr val="accent4">
                    <a:lumMod val="75000"/>
                  </a:schemeClr>
                </a:solidFill>
                <a:latin typeface="Arial" panose="020B0604020202020204" pitchFamily="34" charset="0"/>
                <a:cs typeface="Arial" panose="020B0604020202020204" pitchFamily="34" charset="0"/>
              </a:rPr>
              <a:t>2º BACHILLERATO EN NUESTRO CENTRO</a:t>
            </a:r>
            <a:endParaRPr lang="es-ES" b="1" i="1" dirty="0">
              <a:solidFill>
                <a:schemeClr val="accent4">
                  <a:lumMod val="75000"/>
                </a:schemeClr>
              </a:solidFill>
            </a:endParaRPr>
          </a:p>
        </p:txBody>
      </p:sp>
      <p:sp>
        <p:nvSpPr>
          <p:cNvPr id="3" name="Marcador de contenido 2">
            <a:extLst>
              <a:ext uri="{FF2B5EF4-FFF2-40B4-BE49-F238E27FC236}">
                <a16:creationId xmlns:a16="http://schemas.microsoft.com/office/drawing/2014/main" id="{5D0BE78E-3A46-C334-E540-2204B84D1F7A}"/>
              </a:ext>
            </a:extLst>
          </p:cNvPr>
          <p:cNvSpPr>
            <a:spLocks noGrp="1"/>
          </p:cNvSpPr>
          <p:nvPr>
            <p:ph idx="1"/>
          </p:nvPr>
        </p:nvSpPr>
        <p:spPr>
          <a:xfrm>
            <a:off x="479395" y="1109710"/>
            <a:ext cx="10683906" cy="5406500"/>
          </a:xfrm>
        </p:spPr>
        <p:txBody>
          <a:bodyPr>
            <a:normAutofit/>
          </a:bodyPr>
          <a:lstStyle/>
          <a:p>
            <a:endParaRPr lang="es-ES" b="1" dirty="0"/>
          </a:p>
          <a:p>
            <a:endParaRPr lang="es-ES" dirty="0"/>
          </a:p>
          <a:p>
            <a:endParaRPr lang="es-ES" dirty="0"/>
          </a:p>
        </p:txBody>
      </p:sp>
      <p:sp>
        <p:nvSpPr>
          <p:cNvPr id="9" name="Rectángulo 8">
            <a:extLst>
              <a:ext uri="{FF2B5EF4-FFF2-40B4-BE49-F238E27FC236}">
                <a16:creationId xmlns:a16="http://schemas.microsoft.com/office/drawing/2014/main" id="{EDC08728-1D57-83C7-14C3-8D97D5CE9AFA}"/>
              </a:ext>
            </a:extLst>
          </p:cNvPr>
          <p:cNvSpPr/>
          <p:nvPr/>
        </p:nvSpPr>
        <p:spPr>
          <a:xfrm>
            <a:off x="4943549" y="5548798"/>
            <a:ext cx="1049581" cy="10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Rectángulo 9">
            <a:extLst>
              <a:ext uri="{FF2B5EF4-FFF2-40B4-BE49-F238E27FC236}">
                <a16:creationId xmlns:a16="http://schemas.microsoft.com/office/drawing/2014/main" id="{DEC5A0F0-2D7E-A16D-C937-EF03BB745523}"/>
              </a:ext>
            </a:extLst>
          </p:cNvPr>
          <p:cNvSpPr/>
          <p:nvPr/>
        </p:nvSpPr>
        <p:spPr>
          <a:xfrm>
            <a:off x="4943549" y="5269983"/>
            <a:ext cx="1125781" cy="10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EC3D9E12-E69E-9F8D-A141-317CB1317E4E}"/>
              </a:ext>
            </a:extLst>
          </p:cNvPr>
          <p:cNvSpPr txBox="1"/>
          <p:nvPr/>
        </p:nvSpPr>
        <p:spPr>
          <a:xfrm>
            <a:off x="1136121" y="1257655"/>
            <a:ext cx="7836429" cy="400110"/>
          </a:xfrm>
          <a:prstGeom prst="rect">
            <a:avLst/>
          </a:prstGeom>
          <a:noFill/>
        </p:spPr>
        <p:txBody>
          <a:bodyPr wrap="square" rtlCol="0">
            <a:spAutoFit/>
          </a:bodyPr>
          <a:lstStyle/>
          <a:p>
            <a:r>
              <a:rPr lang="es-ES" sz="2000" dirty="0">
                <a:latin typeface="Arial" panose="020B0604020202020204" pitchFamily="34" charset="0"/>
                <a:cs typeface="Arial" panose="020B0604020202020204" pitchFamily="34" charset="0"/>
              </a:rPr>
              <a:t>2º BACHILLERATO DE HUMANIDADES Y CIENCIAS SOCIALES</a:t>
            </a:r>
            <a:endParaRPr lang="es-ES" sz="2000" dirty="0"/>
          </a:p>
        </p:txBody>
      </p:sp>
      <p:pic>
        <p:nvPicPr>
          <p:cNvPr id="8" name="Imagen 7">
            <a:extLst>
              <a:ext uri="{FF2B5EF4-FFF2-40B4-BE49-F238E27FC236}">
                <a16:creationId xmlns:a16="http://schemas.microsoft.com/office/drawing/2014/main" id="{339E7933-C0A1-F57E-9647-953CBDCB8016}"/>
              </a:ext>
            </a:extLst>
          </p:cNvPr>
          <p:cNvPicPr>
            <a:picLocks noChangeAspect="1"/>
          </p:cNvPicPr>
          <p:nvPr/>
        </p:nvPicPr>
        <p:blipFill>
          <a:blip r:embed="rId2"/>
          <a:stretch>
            <a:fillRect/>
          </a:stretch>
        </p:blipFill>
        <p:spPr>
          <a:xfrm>
            <a:off x="1028699" y="1657765"/>
            <a:ext cx="10557565" cy="3972039"/>
          </a:xfrm>
          <a:prstGeom prst="rect">
            <a:avLst/>
          </a:prstGeom>
        </p:spPr>
      </p:pic>
    </p:spTree>
    <p:extLst>
      <p:ext uri="{BB962C8B-B14F-4D97-AF65-F5344CB8AC3E}">
        <p14:creationId xmlns:p14="http://schemas.microsoft.com/office/powerpoint/2010/main" val="2791410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C604E-61CB-F110-D40F-90CF447E73E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4570EF9-A7EF-0646-286A-CE5DEACF05C3}"/>
              </a:ext>
            </a:extLst>
          </p:cNvPr>
          <p:cNvSpPr>
            <a:spLocks noGrp="1"/>
          </p:cNvSpPr>
          <p:nvPr>
            <p:ph type="title"/>
          </p:nvPr>
        </p:nvSpPr>
        <p:spPr>
          <a:xfrm>
            <a:off x="754048" y="434507"/>
            <a:ext cx="10134600" cy="501218"/>
          </a:xfrm>
        </p:spPr>
        <p:txBody>
          <a:bodyPr>
            <a:normAutofit fontScale="90000"/>
          </a:bodyPr>
          <a:lstStyle/>
          <a:p>
            <a:pPr algn="ctr"/>
            <a:r>
              <a:rPr lang="es-ES" b="1" i="1" dirty="0">
                <a:solidFill>
                  <a:schemeClr val="accent4">
                    <a:lumMod val="75000"/>
                  </a:schemeClr>
                </a:solidFill>
                <a:latin typeface="Arial" panose="020B0604020202020204" pitchFamily="34" charset="0"/>
                <a:cs typeface="Arial" panose="020B0604020202020204" pitchFamily="34" charset="0"/>
              </a:rPr>
              <a:t>2º BACHILLERATO EN NUESTRO CENTRO</a:t>
            </a:r>
            <a:endParaRPr lang="es-ES" b="1" i="1" dirty="0">
              <a:solidFill>
                <a:schemeClr val="accent4">
                  <a:lumMod val="75000"/>
                </a:schemeClr>
              </a:solidFill>
            </a:endParaRPr>
          </a:p>
        </p:txBody>
      </p:sp>
      <p:sp>
        <p:nvSpPr>
          <p:cNvPr id="3" name="Marcador de contenido 2">
            <a:extLst>
              <a:ext uri="{FF2B5EF4-FFF2-40B4-BE49-F238E27FC236}">
                <a16:creationId xmlns:a16="http://schemas.microsoft.com/office/drawing/2014/main" id="{FF9EA264-E026-FA3E-8FB1-5014958CFD25}"/>
              </a:ext>
            </a:extLst>
          </p:cNvPr>
          <p:cNvSpPr>
            <a:spLocks noGrp="1"/>
          </p:cNvSpPr>
          <p:nvPr>
            <p:ph idx="1"/>
          </p:nvPr>
        </p:nvSpPr>
        <p:spPr>
          <a:xfrm>
            <a:off x="479395" y="1109710"/>
            <a:ext cx="10683906" cy="5406500"/>
          </a:xfrm>
        </p:spPr>
        <p:txBody>
          <a:bodyPr>
            <a:normAutofit/>
          </a:bodyPr>
          <a:lstStyle/>
          <a:p>
            <a:endParaRPr lang="es-ES" b="1" dirty="0"/>
          </a:p>
          <a:p>
            <a:endParaRPr lang="es-ES" dirty="0"/>
          </a:p>
          <a:p>
            <a:endParaRPr lang="es-ES" dirty="0"/>
          </a:p>
        </p:txBody>
      </p:sp>
      <p:sp>
        <p:nvSpPr>
          <p:cNvPr id="9" name="Rectángulo 8">
            <a:extLst>
              <a:ext uri="{FF2B5EF4-FFF2-40B4-BE49-F238E27FC236}">
                <a16:creationId xmlns:a16="http://schemas.microsoft.com/office/drawing/2014/main" id="{8CAA4DD7-5E20-875D-386D-89591C65E405}"/>
              </a:ext>
            </a:extLst>
          </p:cNvPr>
          <p:cNvSpPr/>
          <p:nvPr/>
        </p:nvSpPr>
        <p:spPr>
          <a:xfrm>
            <a:off x="4943549" y="5548798"/>
            <a:ext cx="1049581" cy="10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Rectángulo 9">
            <a:extLst>
              <a:ext uri="{FF2B5EF4-FFF2-40B4-BE49-F238E27FC236}">
                <a16:creationId xmlns:a16="http://schemas.microsoft.com/office/drawing/2014/main" id="{34540C20-9301-BB7D-1BA6-BD468C4BBD15}"/>
              </a:ext>
            </a:extLst>
          </p:cNvPr>
          <p:cNvSpPr/>
          <p:nvPr/>
        </p:nvSpPr>
        <p:spPr>
          <a:xfrm>
            <a:off x="4943549" y="5269983"/>
            <a:ext cx="1125781" cy="10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52152DFA-D17E-9CE7-DAB1-FC15C19EEB23}"/>
              </a:ext>
            </a:extLst>
          </p:cNvPr>
          <p:cNvSpPr txBox="1"/>
          <p:nvPr/>
        </p:nvSpPr>
        <p:spPr>
          <a:xfrm>
            <a:off x="1136121" y="1257655"/>
            <a:ext cx="7836429" cy="400110"/>
          </a:xfrm>
          <a:prstGeom prst="rect">
            <a:avLst/>
          </a:prstGeom>
          <a:noFill/>
        </p:spPr>
        <p:txBody>
          <a:bodyPr wrap="square" rtlCol="0">
            <a:spAutoFit/>
          </a:bodyPr>
          <a:lstStyle/>
          <a:p>
            <a:r>
              <a:rPr lang="es-ES" sz="2000" dirty="0">
                <a:latin typeface="Arial" panose="020B0604020202020204" pitchFamily="34" charset="0"/>
                <a:cs typeface="Arial" panose="020B0604020202020204" pitchFamily="34" charset="0"/>
              </a:rPr>
              <a:t>2º BACHILLERATO DE CIENCIAS Y TECNOLOGÍA</a:t>
            </a:r>
            <a:endParaRPr lang="es-ES" sz="2000" dirty="0"/>
          </a:p>
        </p:txBody>
      </p:sp>
      <p:pic>
        <p:nvPicPr>
          <p:cNvPr id="5" name="Imagen 4">
            <a:extLst>
              <a:ext uri="{FF2B5EF4-FFF2-40B4-BE49-F238E27FC236}">
                <a16:creationId xmlns:a16="http://schemas.microsoft.com/office/drawing/2014/main" id="{10E08F45-20FF-0872-A5F9-93166DBFB59E}"/>
              </a:ext>
            </a:extLst>
          </p:cNvPr>
          <p:cNvPicPr>
            <a:picLocks noChangeAspect="1"/>
          </p:cNvPicPr>
          <p:nvPr/>
        </p:nvPicPr>
        <p:blipFill>
          <a:blip r:embed="rId2"/>
          <a:stretch>
            <a:fillRect/>
          </a:stretch>
        </p:blipFill>
        <p:spPr>
          <a:xfrm>
            <a:off x="1908511" y="1657765"/>
            <a:ext cx="8821293" cy="4313066"/>
          </a:xfrm>
          <a:prstGeom prst="rect">
            <a:avLst/>
          </a:prstGeom>
        </p:spPr>
      </p:pic>
    </p:spTree>
    <p:extLst>
      <p:ext uri="{BB962C8B-B14F-4D97-AF65-F5344CB8AC3E}">
        <p14:creationId xmlns:p14="http://schemas.microsoft.com/office/powerpoint/2010/main" val="3312921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144BC-AACF-D342-3186-F552DF56AE93}"/>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FE1EE11-77D1-0287-3357-601A0823E61D}"/>
              </a:ext>
            </a:extLst>
          </p:cNvPr>
          <p:cNvSpPr>
            <a:spLocks noGrp="1"/>
          </p:cNvSpPr>
          <p:nvPr>
            <p:ph idx="1"/>
          </p:nvPr>
        </p:nvSpPr>
        <p:spPr>
          <a:xfrm>
            <a:off x="479395" y="1109710"/>
            <a:ext cx="10683906" cy="5406500"/>
          </a:xfrm>
        </p:spPr>
        <p:txBody>
          <a:bodyPr>
            <a:normAutofit/>
          </a:bodyPr>
          <a:lstStyle/>
          <a:p>
            <a:endParaRPr lang="es-ES" b="1" dirty="0"/>
          </a:p>
          <a:p>
            <a:endParaRPr lang="es-ES" dirty="0"/>
          </a:p>
          <a:p>
            <a:endParaRPr lang="es-ES" dirty="0"/>
          </a:p>
        </p:txBody>
      </p:sp>
      <p:sp>
        <p:nvSpPr>
          <p:cNvPr id="9" name="Rectángulo 8">
            <a:extLst>
              <a:ext uri="{FF2B5EF4-FFF2-40B4-BE49-F238E27FC236}">
                <a16:creationId xmlns:a16="http://schemas.microsoft.com/office/drawing/2014/main" id="{3D5FEB5C-5DFE-4E43-AC54-8BD277088D18}"/>
              </a:ext>
            </a:extLst>
          </p:cNvPr>
          <p:cNvSpPr/>
          <p:nvPr/>
        </p:nvSpPr>
        <p:spPr>
          <a:xfrm>
            <a:off x="4943549" y="5548798"/>
            <a:ext cx="1049581" cy="10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Rectángulo 9">
            <a:extLst>
              <a:ext uri="{FF2B5EF4-FFF2-40B4-BE49-F238E27FC236}">
                <a16:creationId xmlns:a16="http://schemas.microsoft.com/office/drawing/2014/main" id="{D1EBDA34-1AAE-FB2A-23D0-8EF1E42C7C39}"/>
              </a:ext>
            </a:extLst>
          </p:cNvPr>
          <p:cNvSpPr/>
          <p:nvPr/>
        </p:nvSpPr>
        <p:spPr>
          <a:xfrm>
            <a:off x="4943549" y="5269983"/>
            <a:ext cx="1125781" cy="10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Imagen 6">
            <a:extLst>
              <a:ext uri="{FF2B5EF4-FFF2-40B4-BE49-F238E27FC236}">
                <a16:creationId xmlns:a16="http://schemas.microsoft.com/office/drawing/2014/main" id="{48CB3DA2-8740-BF4C-665E-3719EA911BB3}"/>
              </a:ext>
            </a:extLst>
          </p:cNvPr>
          <p:cNvPicPr>
            <a:picLocks noChangeAspect="1"/>
          </p:cNvPicPr>
          <p:nvPr/>
        </p:nvPicPr>
        <p:blipFill>
          <a:blip r:embed="rId2"/>
          <a:stretch>
            <a:fillRect/>
          </a:stretch>
        </p:blipFill>
        <p:spPr>
          <a:xfrm>
            <a:off x="842406" y="341790"/>
            <a:ext cx="10424307" cy="5855055"/>
          </a:xfrm>
          <a:prstGeom prst="rect">
            <a:avLst/>
          </a:prstGeom>
        </p:spPr>
      </p:pic>
    </p:spTree>
    <p:extLst>
      <p:ext uri="{BB962C8B-B14F-4D97-AF65-F5344CB8AC3E}">
        <p14:creationId xmlns:p14="http://schemas.microsoft.com/office/powerpoint/2010/main" val="106790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DA84F7-7351-4D09-A439-CC85CABB39E9}"/>
              </a:ext>
            </a:extLst>
          </p:cNvPr>
          <p:cNvSpPr>
            <a:spLocks noGrp="1"/>
          </p:cNvSpPr>
          <p:nvPr>
            <p:ph type="title"/>
          </p:nvPr>
        </p:nvSpPr>
        <p:spPr>
          <a:xfrm>
            <a:off x="1028700" y="723901"/>
            <a:ext cx="10134600" cy="501218"/>
          </a:xfrm>
        </p:spPr>
        <p:txBody>
          <a:bodyPr>
            <a:normAutofit fontScale="90000"/>
          </a:bodyPr>
          <a:lstStyle/>
          <a:p>
            <a:pPr algn="ctr"/>
            <a:r>
              <a:rPr lang="es-ES" b="1" i="1" dirty="0">
                <a:solidFill>
                  <a:schemeClr val="accent4">
                    <a:lumMod val="75000"/>
                  </a:schemeClr>
                </a:solidFill>
                <a:latin typeface="Arial" panose="020B0604020202020204" pitchFamily="34" charset="0"/>
                <a:cs typeface="Arial" panose="020B0604020202020204" pitchFamily="34" charset="0"/>
              </a:rPr>
              <a:t>ALUMNADO EN </a:t>
            </a:r>
            <a:r>
              <a:rPr lang="es-ES" b="1" i="1" dirty="0">
                <a:solidFill>
                  <a:srgbClr val="5E8E6F"/>
                </a:solidFill>
                <a:latin typeface="Arial" panose="020B0604020202020204" pitchFamily="34" charset="0"/>
                <a:cs typeface="Arial" panose="020B0604020202020204" pitchFamily="34" charset="0"/>
              </a:rPr>
              <a:t>4º </a:t>
            </a:r>
            <a:r>
              <a:rPr lang="es-ES" b="1" i="1" dirty="0">
                <a:solidFill>
                  <a:schemeClr val="accent4">
                    <a:lumMod val="75000"/>
                  </a:schemeClr>
                </a:solidFill>
                <a:latin typeface="Arial" panose="020B0604020202020204" pitchFamily="34" charset="0"/>
                <a:cs typeface="Arial" panose="020B0604020202020204" pitchFamily="34" charset="0"/>
              </a:rPr>
              <a:t>DE ESO: OPCIONES PARA EL PRÓXIMO CURSO</a:t>
            </a:r>
          </a:p>
        </p:txBody>
      </p:sp>
      <p:sp>
        <p:nvSpPr>
          <p:cNvPr id="3" name="Marcador de contenido 2">
            <a:extLst>
              <a:ext uri="{FF2B5EF4-FFF2-40B4-BE49-F238E27FC236}">
                <a16:creationId xmlns:a16="http://schemas.microsoft.com/office/drawing/2014/main" id="{EC4CF96C-3862-4893-8985-69DB01895FE9}"/>
              </a:ext>
            </a:extLst>
          </p:cNvPr>
          <p:cNvSpPr>
            <a:spLocks noGrp="1"/>
          </p:cNvSpPr>
          <p:nvPr>
            <p:ph idx="1"/>
          </p:nvPr>
        </p:nvSpPr>
        <p:spPr>
          <a:xfrm>
            <a:off x="683581" y="1225118"/>
            <a:ext cx="10479719" cy="5291091"/>
          </a:xfrm>
        </p:spPr>
        <p:txBody>
          <a:bodyPr>
            <a:normAutofit/>
          </a:bodyPr>
          <a:lstStyle/>
          <a:p>
            <a:endParaRPr lang="es-ES" b="1" dirty="0">
              <a:highlight>
                <a:srgbClr val="FF9999"/>
              </a:highlight>
              <a:latin typeface="Arial" panose="020B0604020202020204" pitchFamily="34" charset="0"/>
              <a:cs typeface="Arial" panose="020B0604020202020204" pitchFamily="34" charset="0"/>
            </a:endParaRPr>
          </a:p>
          <a:p>
            <a:r>
              <a:rPr lang="es-ES" b="1" dirty="0">
                <a:highlight>
                  <a:srgbClr val="FF9999"/>
                </a:highlight>
                <a:latin typeface="Arial" panose="020B0604020202020204" pitchFamily="34" charset="0"/>
                <a:cs typeface="Arial" panose="020B0604020202020204" pitchFamily="34" charset="0"/>
              </a:rPr>
              <a:t>REPETIR 4º DE E.S.O.</a:t>
            </a:r>
          </a:p>
          <a:p>
            <a:r>
              <a:rPr lang="es-ES" dirty="0">
                <a:solidFill>
                  <a:schemeClr val="tx1"/>
                </a:solidFill>
                <a:latin typeface="Arial" panose="020B0604020202020204" pitchFamily="34" charset="0"/>
                <a:cs typeface="Arial" panose="020B0604020202020204" pitchFamily="34" charset="0"/>
              </a:rPr>
              <a:t>De forma excepcional, se podrá permanecer un año más en 4º, aunque se haya agotado el máximo de permanencias (18+1)</a:t>
            </a:r>
            <a:endParaRPr lang="es-ES" b="1" dirty="0">
              <a:solidFill>
                <a:schemeClr val="tx1"/>
              </a:solidFill>
              <a:highlight>
                <a:srgbClr val="FF9999"/>
              </a:highlight>
              <a:latin typeface="Arial" panose="020B0604020202020204" pitchFamily="34" charset="0"/>
              <a:cs typeface="Arial" panose="020B0604020202020204" pitchFamily="34" charset="0"/>
            </a:endParaRPr>
          </a:p>
          <a:p>
            <a:r>
              <a:rPr lang="es-ES" b="1" dirty="0">
                <a:highlight>
                  <a:srgbClr val="FF9999"/>
                </a:highlight>
                <a:latin typeface="Arial" panose="020B0604020202020204" pitchFamily="34" charset="0"/>
                <a:cs typeface="Arial" panose="020B0604020202020204" pitchFamily="34" charset="0"/>
              </a:rPr>
              <a:t>INICIAR UN CICLO FORMATIVO DE GRADO BÁSICO</a:t>
            </a:r>
          </a:p>
          <a:p>
            <a:r>
              <a:rPr lang="es-ES" dirty="0">
                <a:latin typeface="Arial" panose="020B0604020202020204" pitchFamily="34" charset="0"/>
                <a:cs typeface="Arial" panose="020B0604020202020204" pitchFamily="34" charset="0"/>
              </a:rPr>
              <a:t>*</a:t>
            </a:r>
            <a:r>
              <a:rPr lang="es-ES" dirty="0">
                <a:latin typeface="Arial" panose="020B0604020202020204" pitchFamily="34" charset="0"/>
                <a:cs typeface="Arial" panose="020B0604020202020204" pitchFamily="34" charset="0"/>
                <a:hlinkClick r:id="rId2" action="ppaction://hlinksldjump"/>
              </a:rPr>
              <a:t>Consultar CFGB estando en 3º ESO</a:t>
            </a:r>
            <a:endParaRPr lang="es-ES" b="1" dirty="0">
              <a:latin typeface="Arial" panose="020B0604020202020204" pitchFamily="34" charset="0"/>
              <a:cs typeface="Arial" panose="020B0604020202020204" pitchFamily="34" charset="0"/>
            </a:endParaRPr>
          </a:p>
          <a:p>
            <a:endParaRPr lang="es-ES" b="1" dirty="0">
              <a:latin typeface="Arial" panose="020B0604020202020204" pitchFamily="34" charset="0"/>
              <a:cs typeface="Arial" panose="020B0604020202020204" pitchFamily="34" charset="0"/>
            </a:endParaRPr>
          </a:p>
          <a:p>
            <a:r>
              <a:rPr lang="es-ES" b="1" dirty="0">
                <a:highlight>
                  <a:srgbClr val="FF9999"/>
                </a:highlight>
                <a:latin typeface="Arial" panose="020B0604020202020204" pitchFamily="34" charset="0"/>
                <a:cs typeface="Arial" panose="020B0604020202020204" pitchFamily="34" charset="0"/>
              </a:rPr>
              <a:t>PREPARAR PRUEBA ACCESO A CICLOS FORMATIVOS DE GRADO MEDIO        </a:t>
            </a:r>
          </a:p>
          <a:p>
            <a:pPr algn="just"/>
            <a:r>
              <a:rPr lang="es-ES" dirty="0">
                <a:latin typeface="Arial" panose="020B0604020202020204" pitchFamily="34" charset="0"/>
                <a:cs typeface="Arial" panose="020B0604020202020204" pitchFamily="34" charset="0"/>
              </a:rPr>
              <a:t>Existe la posibilidad de acceder a un Ciclo de Grado Medio sin haber conseguido el Graduado en ESO mediante la superación de una Prueba de Acceso.</a:t>
            </a:r>
          </a:p>
          <a:p>
            <a:pPr algn="just"/>
            <a:r>
              <a:rPr lang="es-ES" dirty="0">
                <a:latin typeface="Arial" panose="020B0604020202020204" pitchFamily="34" charset="0"/>
                <a:cs typeface="Arial" panose="020B0604020202020204" pitchFamily="34" charset="0"/>
              </a:rPr>
              <a:t>Deben tener más de 17 años en año natural.</a:t>
            </a:r>
          </a:p>
          <a:p>
            <a:pPr algn="just"/>
            <a:r>
              <a:rPr lang="es-ES" dirty="0">
                <a:latin typeface="Arial" panose="020B0604020202020204" pitchFamily="34" charset="0"/>
                <a:cs typeface="Arial" panose="020B0604020202020204" pitchFamily="34" charset="0"/>
              </a:rPr>
              <a:t>Normalmente hay dos convocatorias anuales.</a:t>
            </a:r>
          </a:p>
          <a:p>
            <a:endParaRPr lang="es-ES" dirty="0"/>
          </a:p>
        </p:txBody>
      </p:sp>
    </p:spTree>
    <p:extLst>
      <p:ext uri="{BB962C8B-B14F-4D97-AF65-F5344CB8AC3E}">
        <p14:creationId xmlns:p14="http://schemas.microsoft.com/office/powerpoint/2010/main" val="1198250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BECAB-5C20-8BF5-70B5-C5CF84EE229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1BB5B43-FBE7-1816-BB5C-678559453FA8}"/>
              </a:ext>
            </a:extLst>
          </p:cNvPr>
          <p:cNvSpPr>
            <a:spLocks noGrp="1"/>
          </p:cNvSpPr>
          <p:nvPr>
            <p:ph type="title"/>
          </p:nvPr>
        </p:nvSpPr>
        <p:spPr>
          <a:xfrm>
            <a:off x="1028700" y="723901"/>
            <a:ext cx="10134600" cy="501218"/>
          </a:xfrm>
        </p:spPr>
        <p:txBody>
          <a:bodyPr>
            <a:normAutofit fontScale="90000"/>
          </a:bodyPr>
          <a:lstStyle/>
          <a:p>
            <a:pPr algn="ctr"/>
            <a:r>
              <a:rPr lang="es-ES" b="1" i="1" dirty="0">
                <a:solidFill>
                  <a:schemeClr val="accent4">
                    <a:lumMod val="75000"/>
                  </a:schemeClr>
                </a:solidFill>
                <a:latin typeface="Arial" panose="020B0604020202020204" pitchFamily="34" charset="0"/>
                <a:cs typeface="Arial" panose="020B0604020202020204" pitchFamily="34" charset="0"/>
              </a:rPr>
              <a:t>ALUMNADO EN </a:t>
            </a:r>
            <a:r>
              <a:rPr lang="es-ES" b="1" i="1" dirty="0">
                <a:solidFill>
                  <a:srgbClr val="5E8E6F"/>
                </a:solidFill>
                <a:latin typeface="Arial" panose="020B0604020202020204" pitchFamily="34" charset="0"/>
                <a:cs typeface="Arial" panose="020B0604020202020204" pitchFamily="34" charset="0"/>
              </a:rPr>
              <a:t>4º</a:t>
            </a:r>
            <a:r>
              <a:rPr lang="es-ES" b="1" i="1" dirty="0">
                <a:solidFill>
                  <a:schemeClr val="accent4">
                    <a:lumMod val="75000"/>
                  </a:schemeClr>
                </a:solidFill>
                <a:latin typeface="Arial" panose="020B0604020202020204" pitchFamily="34" charset="0"/>
                <a:cs typeface="Arial" panose="020B0604020202020204" pitchFamily="34" charset="0"/>
              </a:rPr>
              <a:t> DE ESO: OPCIONES PARA EL PRÓXIMO CURSO</a:t>
            </a:r>
          </a:p>
        </p:txBody>
      </p:sp>
      <p:sp>
        <p:nvSpPr>
          <p:cNvPr id="3" name="Marcador de contenido 2">
            <a:extLst>
              <a:ext uri="{FF2B5EF4-FFF2-40B4-BE49-F238E27FC236}">
                <a16:creationId xmlns:a16="http://schemas.microsoft.com/office/drawing/2014/main" id="{8DC771FF-48E7-E973-B91D-E244325D6354}"/>
              </a:ext>
            </a:extLst>
          </p:cNvPr>
          <p:cNvSpPr>
            <a:spLocks noGrp="1"/>
          </p:cNvSpPr>
          <p:nvPr>
            <p:ph idx="1"/>
          </p:nvPr>
        </p:nvSpPr>
        <p:spPr>
          <a:xfrm>
            <a:off x="683581" y="1225118"/>
            <a:ext cx="10479719" cy="5291091"/>
          </a:xfrm>
        </p:spPr>
        <p:txBody>
          <a:bodyPr vert="horz" lIns="91440" tIns="45720" rIns="91440" bIns="45720" rtlCol="0" anchor="t">
            <a:normAutofit/>
          </a:bodyPr>
          <a:lstStyle/>
          <a:p>
            <a:endParaRPr lang="es-ES" dirty="0">
              <a:latin typeface="Arial" panose="020B0604020202020204" pitchFamily="34" charset="0"/>
              <a:cs typeface="Arial" panose="020B0604020202020204" pitchFamily="34" charset="0"/>
            </a:endParaRPr>
          </a:p>
          <a:p>
            <a:r>
              <a:rPr lang="es-ES" b="1" dirty="0">
                <a:highlight>
                  <a:srgbClr val="FF9999"/>
                </a:highlight>
                <a:latin typeface="Arial" panose="020B0604020202020204" pitchFamily="34" charset="0"/>
                <a:cs typeface="Arial" panose="020B0604020202020204" pitchFamily="34" charset="0"/>
              </a:rPr>
              <a:t>ACCEDER A UN CICLO FORMATIVO DE GRADO MEDIO        </a:t>
            </a:r>
          </a:p>
          <a:p>
            <a:pPr algn="just"/>
            <a:r>
              <a:rPr lang="es-ES" dirty="0">
                <a:latin typeface="Arial" panose="020B0604020202020204" pitchFamily="34" charset="0"/>
                <a:cs typeface="Arial" panose="020B0604020202020204" pitchFamily="34" charset="0"/>
              </a:rPr>
              <a:t>Existe alumnado que decide iniciar enseñanzas menos académicas que preparen para aprender una profesión. Después de su finalización puedes acceder al mundo laboral o continuar estudios de Formación Profesional de Grado Superior. Existen una gran variedad de títulos y en diferentes modalidades.</a:t>
            </a:r>
          </a:p>
          <a:p>
            <a:endParaRPr lang="es-ES" dirty="0">
              <a:latin typeface="Arial"/>
              <a:cs typeface="Arial"/>
            </a:endParaRPr>
          </a:p>
          <a:p>
            <a:r>
              <a:rPr lang="es-ES" dirty="0">
                <a:latin typeface="Arial"/>
                <a:cs typeface="Arial"/>
              </a:rPr>
              <a:t>Mas información en:</a:t>
            </a:r>
            <a:endParaRPr lang="es-ES" dirty="0">
              <a:latin typeface="Arial"/>
              <a:cs typeface="Arial"/>
              <a:hlinkClick r:id="" action="ppaction://noaction"/>
            </a:endParaRPr>
          </a:p>
          <a:p>
            <a:r>
              <a:rPr lang="es-ES" dirty="0">
                <a:latin typeface="Arial" panose="020B0604020202020204" pitchFamily="34" charset="0"/>
                <a:cs typeface="Arial" panose="020B0604020202020204" pitchFamily="34" charset="0"/>
                <a:hlinkClick r:id="rId2"/>
              </a:rPr>
              <a:t>Catalogo de títulos</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9612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C9656C-AED6-412E-9226-B7F196400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BC820D-D527-47CE-ABB0-DA0BB5B04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DD315B-AEF9-490C-9438-C80F8040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1189103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Marcador de contenido 2">
            <a:extLst>
              <a:ext uri="{FF2B5EF4-FFF2-40B4-BE49-F238E27FC236}">
                <a16:creationId xmlns:a16="http://schemas.microsoft.com/office/drawing/2014/main" id="{6A51E377-59B3-445F-9DD4-03E708505704}"/>
              </a:ext>
            </a:extLst>
          </p:cNvPr>
          <p:cNvGraphicFramePr>
            <a:graphicFrameLocks noGrp="1"/>
          </p:cNvGraphicFramePr>
          <p:nvPr>
            <p:ph idx="1"/>
            <p:extLst>
              <p:ext uri="{D42A27DB-BD31-4B8C-83A1-F6EECF244321}">
                <p14:modId xmlns:p14="http://schemas.microsoft.com/office/powerpoint/2010/main" val="1459620902"/>
              </p:ext>
            </p:extLst>
          </p:nvPr>
        </p:nvGraphicFramePr>
        <p:xfrm>
          <a:off x="742951" y="428625"/>
          <a:ext cx="10696132" cy="5561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7149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C9656C-AED6-412E-9226-B7F196400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BC820D-D527-47CE-ABB0-DA0BB5B04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DD315B-AEF9-490C-9438-C80F8040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1189103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Marcador de contenido 2">
            <a:extLst>
              <a:ext uri="{FF2B5EF4-FFF2-40B4-BE49-F238E27FC236}">
                <a16:creationId xmlns:a16="http://schemas.microsoft.com/office/drawing/2014/main" id="{6A51E377-59B3-445F-9DD4-03E708505704}"/>
              </a:ext>
            </a:extLst>
          </p:cNvPr>
          <p:cNvGraphicFramePr>
            <a:graphicFrameLocks noGrp="1"/>
          </p:cNvGraphicFramePr>
          <p:nvPr>
            <p:ph idx="1"/>
            <p:extLst>
              <p:ext uri="{D42A27DB-BD31-4B8C-83A1-F6EECF244321}">
                <p14:modId xmlns:p14="http://schemas.microsoft.com/office/powerpoint/2010/main" val="3163374789"/>
              </p:ext>
            </p:extLst>
          </p:nvPr>
        </p:nvGraphicFramePr>
        <p:xfrm>
          <a:off x="742951" y="428625"/>
          <a:ext cx="10696132" cy="5561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6467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9373C0-A7BE-4CDA-9F1A-FD34B35635C4}"/>
              </a:ext>
            </a:extLst>
          </p:cNvPr>
          <p:cNvSpPr>
            <a:spLocks noGrp="1"/>
          </p:cNvSpPr>
          <p:nvPr>
            <p:ph type="title"/>
          </p:nvPr>
        </p:nvSpPr>
        <p:spPr>
          <a:xfrm rot="16200000">
            <a:off x="-3238500" y="3324356"/>
            <a:ext cx="10134600" cy="510096"/>
          </a:xfrm>
        </p:spPr>
        <p:txBody>
          <a:bodyPr>
            <a:normAutofit fontScale="90000"/>
          </a:bodyPr>
          <a:lstStyle/>
          <a:p>
            <a:pPr algn="ctr"/>
            <a:r>
              <a:rPr lang="es-ES" b="1" i="1" dirty="0">
                <a:solidFill>
                  <a:schemeClr val="accent4">
                    <a:lumMod val="75000"/>
                  </a:schemeClr>
                </a:solidFill>
              </a:rPr>
              <a:t>26 FAMILIAS PROFESIONALES</a:t>
            </a:r>
          </a:p>
        </p:txBody>
      </p:sp>
      <p:pic>
        <p:nvPicPr>
          <p:cNvPr id="4" name="Imagen 3">
            <a:extLst>
              <a:ext uri="{FF2B5EF4-FFF2-40B4-BE49-F238E27FC236}">
                <a16:creationId xmlns:a16="http://schemas.microsoft.com/office/drawing/2014/main" id="{3FAB498F-A5D6-383F-3AF7-41C505D25AFF}"/>
              </a:ext>
            </a:extLst>
          </p:cNvPr>
          <p:cNvPicPr>
            <a:picLocks noChangeAspect="1"/>
          </p:cNvPicPr>
          <p:nvPr/>
        </p:nvPicPr>
        <p:blipFill>
          <a:blip r:embed="rId2"/>
          <a:stretch>
            <a:fillRect/>
          </a:stretch>
        </p:blipFill>
        <p:spPr>
          <a:xfrm>
            <a:off x="2530267" y="456133"/>
            <a:ext cx="7094640" cy="3720496"/>
          </a:xfrm>
          <a:prstGeom prst="rect">
            <a:avLst/>
          </a:prstGeom>
        </p:spPr>
      </p:pic>
      <p:pic>
        <p:nvPicPr>
          <p:cNvPr id="7" name="Imagen 6">
            <a:extLst>
              <a:ext uri="{FF2B5EF4-FFF2-40B4-BE49-F238E27FC236}">
                <a16:creationId xmlns:a16="http://schemas.microsoft.com/office/drawing/2014/main" id="{7B7C59D5-40D9-9E10-F73D-244241B71A01}"/>
              </a:ext>
            </a:extLst>
          </p:cNvPr>
          <p:cNvPicPr>
            <a:picLocks noChangeAspect="1"/>
          </p:cNvPicPr>
          <p:nvPr/>
        </p:nvPicPr>
        <p:blipFill>
          <a:blip r:embed="rId3"/>
          <a:stretch>
            <a:fillRect/>
          </a:stretch>
        </p:blipFill>
        <p:spPr>
          <a:xfrm>
            <a:off x="2530267" y="4235896"/>
            <a:ext cx="7328319" cy="2324232"/>
          </a:xfrm>
          <a:prstGeom prst="rect">
            <a:avLst/>
          </a:prstGeom>
        </p:spPr>
      </p:pic>
    </p:spTree>
    <p:extLst>
      <p:ext uri="{BB962C8B-B14F-4D97-AF65-F5344CB8AC3E}">
        <p14:creationId xmlns:p14="http://schemas.microsoft.com/office/powerpoint/2010/main" val="2290621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211" descr="Calendario&#10;&#10;Descripción generada automáticamente">
            <a:extLst>
              <a:ext uri="{FF2B5EF4-FFF2-40B4-BE49-F238E27FC236}">
                <a16:creationId xmlns:a16="http://schemas.microsoft.com/office/drawing/2014/main" id="{9F44B50A-7819-5A6D-5802-E65BFAFEB30D}"/>
              </a:ext>
            </a:extLst>
          </p:cNvPr>
          <p:cNvPicPr>
            <a:picLocks noGrp="1"/>
          </p:cNvPicPr>
          <p:nvPr>
            <p:ph idx="1"/>
          </p:nvPr>
        </p:nvPicPr>
        <p:blipFill>
          <a:blip r:embed="rId2" cstate="print"/>
          <a:stretch>
            <a:fillRect/>
          </a:stretch>
        </p:blipFill>
        <p:spPr>
          <a:xfrm>
            <a:off x="573551" y="420460"/>
            <a:ext cx="10518992" cy="6067426"/>
          </a:xfrm>
          <a:prstGeom prst="rect">
            <a:avLst/>
          </a:prstGeom>
        </p:spPr>
      </p:pic>
    </p:spTree>
    <p:extLst>
      <p:ext uri="{BB962C8B-B14F-4D97-AF65-F5344CB8AC3E}">
        <p14:creationId xmlns:p14="http://schemas.microsoft.com/office/powerpoint/2010/main" val="266814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9373C0-A7BE-4CDA-9F1A-FD34B35635C4}"/>
              </a:ext>
            </a:extLst>
          </p:cNvPr>
          <p:cNvSpPr>
            <a:spLocks noGrp="1"/>
          </p:cNvSpPr>
          <p:nvPr>
            <p:ph type="title"/>
          </p:nvPr>
        </p:nvSpPr>
        <p:spPr>
          <a:xfrm>
            <a:off x="1028700" y="250956"/>
            <a:ext cx="10134600" cy="510096"/>
          </a:xfrm>
        </p:spPr>
        <p:txBody>
          <a:bodyPr>
            <a:normAutofit fontScale="90000"/>
          </a:bodyPr>
          <a:lstStyle/>
          <a:p>
            <a:pPr algn="ctr"/>
            <a:br>
              <a:rPr lang="es-ES" b="1" i="1" dirty="0">
                <a:solidFill>
                  <a:schemeClr val="accent4">
                    <a:lumMod val="75000"/>
                  </a:schemeClr>
                </a:solidFill>
              </a:rPr>
            </a:br>
            <a:endParaRPr lang="es-ES" b="1" i="1" dirty="0">
              <a:solidFill>
                <a:schemeClr val="accent4">
                  <a:lumMod val="75000"/>
                </a:schemeClr>
              </a:solidFill>
            </a:endParaRPr>
          </a:p>
        </p:txBody>
      </p:sp>
      <p:pic>
        <p:nvPicPr>
          <p:cNvPr id="3" name="Imagen 2"/>
          <p:cNvPicPr>
            <a:picLocks noChangeAspect="1"/>
          </p:cNvPicPr>
          <p:nvPr/>
        </p:nvPicPr>
        <p:blipFill>
          <a:blip r:embed="rId2"/>
          <a:stretch>
            <a:fillRect/>
          </a:stretch>
        </p:blipFill>
        <p:spPr>
          <a:xfrm>
            <a:off x="718924" y="971123"/>
            <a:ext cx="2500526" cy="5001052"/>
          </a:xfrm>
          <a:prstGeom prst="rect">
            <a:avLst/>
          </a:prstGeom>
        </p:spPr>
      </p:pic>
      <p:sp>
        <p:nvSpPr>
          <p:cNvPr id="5" name="CuadroTexto 4"/>
          <p:cNvSpPr txBox="1"/>
          <p:nvPr/>
        </p:nvSpPr>
        <p:spPr>
          <a:xfrm>
            <a:off x="9413875" y="2396608"/>
            <a:ext cx="2424703" cy="369332"/>
          </a:xfrm>
          <a:prstGeom prst="rect">
            <a:avLst/>
          </a:prstGeom>
          <a:noFill/>
        </p:spPr>
        <p:txBody>
          <a:bodyPr wrap="none" rtlCol="0">
            <a:spAutoFit/>
          </a:bodyPr>
          <a:lstStyle/>
          <a:p>
            <a:r>
              <a:rPr lang="es-ES" dirty="0">
                <a:hlinkClick r:id="rId3"/>
              </a:rPr>
              <a:t>FP Castilla la Mancha</a:t>
            </a:r>
            <a:endParaRPr lang="es-ES" dirty="0"/>
          </a:p>
        </p:txBody>
      </p:sp>
      <p:pic>
        <p:nvPicPr>
          <p:cNvPr id="12" name="Imagen 11"/>
          <p:cNvPicPr>
            <a:picLocks noChangeAspect="1"/>
          </p:cNvPicPr>
          <p:nvPr/>
        </p:nvPicPr>
        <p:blipFill>
          <a:blip r:embed="rId4"/>
          <a:stretch>
            <a:fillRect/>
          </a:stretch>
        </p:blipFill>
        <p:spPr>
          <a:xfrm>
            <a:off x="4210050" y="1138237"/>
            <a:ext cx="1885950" cy="2886075"/>
          </a:xfrm>
          <a:prstGeom prst="rect">
            <a:avLst/>
          </a:prstGeom>
        </p:spPr>
      </p:pic>
      <p:sp>
        <p:nvSpPr>
          <p:cNvPr id="13" name="Flecha derecha 12"/>
          <p:cNvSpPr/>
          <p:nvPr/>
        </p:nvSpPr>
        <p:spPr>
          <a:xfrm>
            <a:off x="3219449" y="3612356"/>
            <a:ext cx="904875" cy="495300"/>
          </a:xfrm>
          <a:prstGeom prst="rightArrow">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derecha 13"/>
          <p:cNvSpPr/>
          <p:nvPr/>
        </p:nvSpPr>
        <p:spPr>
          <a:xfrm>
            <a:off x="3219449" y="4493418"/>
            <a:ext cx="4010026" cy="495300"/>
          </a:xfrm>
          <a:prstGeom prst="rightArrow">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p:cNvPicPr>
            <a:picLocks noChangeAspect="1"/>
          </p:cNvPicPr>
          <p:nvPr/>
        </p:nvPicPr>
        <p:blipFill>
          <a:blip r:embed="rId5"/>
          <a:stretch>
            <a:fillRect/>
          </a:stretch>
        </p:blipFill>
        <p:spPr>
          <a:xfrm>
            <a:off x="7381875" y="4567237"/>
            <a:ext cx="1905000" cy="1228725"/>
          </a:xfrm>
          <a:prstGeom prst="rect">
            <a:avLst/>
          </a:prstGeom>
        </p:spPr>
      </p:pic>
      <p:pic>
        <p:nvPicPr>
          <p:cNvPr id="16" name="Imagen 15"/>
          <p:cNvPicPr>
            <a:picLocks noChangeAspect="1"/>
          </p:cNvPicPr>
          <p:nvPr/>
        </p:nvPicPr>
        <p:blipFill>
          <a:blip r:embed="rId6"/>
          <a:stretch>
            <a:fillRect/>
          </a:stretch>
        </p:blipFill>
        <p:spPr>
          <a:xfrm>
            <a:off x="4210050" y="5638800"/>
            <a:ext cx="1914525" cy="876300"/>
          </a:xfrm>
          <a:prstGeom prst="rect">
            <a:avLst/>
          </a:prstGeom>
        </p:spPr>
      </p:pic>
      <p:sp>
        <p:nvSpPr>
          <p:cNvPr id="17" name="Flecha derecha 16"/>
          <p:cNvSpPr/>
          <p:nvPr/>
        </p:nvSpPr>
        <p:spPr>
          <a:xfrm>
            <a:off x="3219449" y="5548312"/>
            <a:ext cx="904875" cy="4953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F65D55FD-B00B-81DF-A137-53E4CB0E418C}"/>
              </a:ext>
            </a:extLst>
          </p:cNvPr>
          <p:cNvSpPr txBox="1"/>
          <p:nvPr/>
        </p:nvSpPr>
        <p:spPr>
          <a:xfrm>
            <a:off x="619124" y="333741"/>
            <a:ext cx="9655175" cy="523220"/>
          </a:xfrm>
          <a:prstGeom prst="rect">
            <a:avLst/>
          </a:prstGeom>
          <a:noFill/>
        </p:spPr>
        <p:txBody>
          <a:bodyPr wrap="square">
            <a:spAutoFit/>
          </a:bodyPr>
          <a:lstStyle/>
          <a:p>
            <a:r>
              <a:rPr lang="es-ES" sz="2800" b="1" i="1" dirty="0">
                <a:solidFill>
                  <a:schemeClr val="accent4">
                    <a:lumMod val="75000"/>
                  </a:schemeClr>
                </a:solidFill>
                <a:latin typeface="Arial" panose="020B0604020202020204" pitchFamily="34" charset="0"/>
                <a:cs typeface="Arial" panose="020B0604020202020204" pitchFamily="34" charset="0"/>
              </a:rPr>
              <a:t>FORMACIÓN PROFESIONAL EN NUESTRO CENTRO</a:t>
            </a:r>
            <a:endParaRPr lang="es-ES" sz="2800" dirty="0"/>
          </a:p>
        </p:txBody>
      </p:sp>
    </p:spTree>
    <p:extLst>
      <p:ext uri="{BB962C8B-B14F-4D97-AF65-F5344CB8AC3E}">
        <p14:creationId xmlns:p14="http://schemas.microsoft.com/office/powerpoint/2010/main" val="919053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93383" y="454554"/>
            <a:ext cx="7609417" cy="5919616"/>
          </a:xfrm>
          <a:prstGeom prst="rect">
            <a:avLst/>
          </a:prstGeom>
        </p:spPr>
      </p:pic>
    </p:spTree>
    <p:extLst>
      <p:ext uri="{BB962C8B-B14F-4D97-AF65-F5344CB8AC3E}">
        <p14:creationId xmlns:p14="http://schemas.microsoft.com/office/powerpoint/2010/main" val="1007339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B4E43-7F90-DC79-AD79-539A116770A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966B536-8459-48FE-812B-B82D8F5ACD3C}"/>
              </a:ext>
            </a:extLst>
          </p:cNvPr>
          <p:cNvSpPr>
            <a:spLocks noGrp="1"/>
          </p:cNvSpPr>
          <p:nvPr>
            <p:ph type="title"/>
          </p:nvPr>
        </p:nvSpPr>
        <p:spPr>
          <a:xfrm>
            <a:off x="1028700" y="723901"/>
            <a:ext cx="10134600" cy="501218"/>
          </a:xfrm>
        </p:spPr>
        <p:txBody>
          <a:bodyPr>
            <a:normAutofit fontScale="90000"/>
          </a:bodyPr>
          <a:lstStyle/>
          <a:p>
            <a:pPr algn="ctr"/>
            <a:r>
              <a:rPr lang="es-ES" b="1" i="1" dirty="0">
                <a:solidFill>
                  <a:schemeClr val="accent4">
                    <a:lumMod val="75000"/>
                  </a:schemeClr>
                </a:solidFill>
                <a:latin typeface="Arial" panose="020B0604020202020204" pitchFamily="34" charset="0"/>
                <a:cs typeface="Arial" panose="020B0604020202020204" pitchFamily="34" charset="0"/>
              </a:rPr>
              <a:t>ALUMNADO EN </a:t>
            </a:r>
            <a:r>
              <a:rPr lang="es-ES" b="1" i="1" dirty="0">
                <a:solidFill>
                  <a:srgbClr val="5E8E6F"/>
                </a:solidFill>
                <a:latin typeface="Arial" panose="020B0604020202020204" pitchFamily="34" charset="0"/>
                <a:cs typeface="Arial" panose="020B0604020202020204" pitchFamily="34" charset="0"/>
              </a:rPr>
              <a:t>4º </a:t>
            </a:r>
            <a:r>
              <a:rPr lang="es-ES" b="1" i="1" dirty="0">
                <a:solidFill>
                  <a:schemeClr val="accent4">
                    <a:lumMod val="75000"/>
                  </a:schemeClr>
                </a:solidFill>
                <a:latin typeface="Arial" panose="020B0604020202020204" pitchFamily="34" charset="0"/>
                <a:cs typeface="Arial" panose="020B0604020202020204" pitchFamily="34" charset="0"/>
              </a:rPr>
              <a:t>DE ESO: OPCIONES PARA EL PRÓXIMO CURSO</a:t>
            </a:r>
          </a:p>
        </p:txBody>
      </p:sp>
      <p:sp>
        <p:nvSpPr>
          <p:cNvPr id="3" name="Marcador de contenido 2">
            <a:extLst>
              <a:ext uri="{FF2B5EF4-FFF2-40B4-BE49-F238E27FC236}">
                <a16:creationId xmlns:a16="http://schemas.microsoft.com/office/drawing/2014/main" id="{D41BA461-EF6A-E891-8181-1942C5CE4066}"/>
              </a:ext>
            </a:extLst>
          </p:cNvPr>
          <p:cNvSpPr>
            <a:spLocks noGrp="1"/>
          </p:cNvSpPr>
          <p:nvPr>
            <p:ph idx="1"/>
          </p:nvPr>
        </p:nvSpPr>
        <p:spPr>
          <a:xfrm>
            <a:off x="1028700" y="1444329"/>
            <a:ext cx="10134600" cy="5134024"/>
          </a:xfrm>
        </p:spPr>
        <p:txBody>
          <a:bodyPr>
            <a:normAutofit/>
          </a:bodyPr>
          <a:lstStyle/>
          <a:p>
            <a:r>
              <a:rPr lang="es-ES" b="1" dirty="0">
                <a:highlight>
                  <a:srgbClr val="FF9999"/>
                </a:highlight>
                <a:latin typeface="Arial" panose="020B0604020202020204" pitchFamily="34" charset="0"/>
                <a:cs typeface="Arial" panose="020B0604020202020204" pitchFamily="34" charset="0"/>
              </a:rPr>
              <a:t> </a:t>
            </a:r>
            <a:r>
              <a:rPr lang="es-ES" b="1" dirty="0">
                <a:highlight>
                  <a:srgbClr val="C0C0C0"/>
                </a:highlight>
                <a:latin typeface="Arial" panose="020B0604020202020204" pitchFamily="34" charset="0"/>
                <a:cs typeface="Arial" panose="020B0604020202020204" pitchFamily="34" charset="0"/>
              </a:rPr>
              <a:t>      </a:t>
            </a:r>
          </a:p>
          <a:p>
            <a:r>
              <a:rPr lang="es-ES" b="1" dirty="0">
                <a:highlight>
                  <a:srgbClr val="FF9999"/>
                </a:highlight>
                <a:latin typeface="Arial" panose="020B0604020202020204" pitchFamily="34" charset="0"/>
                <a:cs typeface="Arial" panose="020B0604020202020204" pitchFamily="34" charset="0"/>
              </a:rPr>
              <a:t>EDUCACIÓN DE PERSONAS ADULTAS </a:t>
            </a:r>
            <a:r>
              <a:rPr lang="es-ES" b="1" dirty="0">
                <a:latin typeface="Arial" panose="020B0604020202020204" pitchFamily="34" charset="0"/>
                <a:cs typeface="Arial" panose="020B0604020202020204" pitchFamily="34" charset="0"/>
              </a:rPr>
              <a:t>*</a:t>
            </a:r>
            <a:r>
              <a:rPr lang="es-ES" b="1" dirty="0">
                <a:latin typeface="Arial" panose="020B0604020202020204" pitchFamily="34" charset="0"/>
                <a:cs typeface="Arial" panose="020B0604020202020204" pitchFamily="34" charset="0"/>
                <a:hlinkClick r:id="rId2" action="ppaction://hlinksldjump"/>
              </a:rPr>
              <a:t>CEPA CLARA CAMPOAMOR </a:t>
            </a:r>
            <a:endParaRPr lang="es-ES" b="1"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Los requisitos generales para la escolarización en los centros docentes de titularidad pública de Castilla-La Mancha que imparten educación para personas adultas son:</a:t>
            </a:r>
          </a:p>
          <a:p>
            <a:pPr marL="342900" indent="-342900">
              <a:buFont typeface="Arial" panose="020B0604020202020204" pitchFamily="34" charset="0"/>
              <a:buChar char="•"/>
            </a:pPr>
            <a:r>
              <a:rPr lang="es-ES" dirty="0">
                <a:latin typeface="Arial" panose="020B0604020202020204" pitchFamily="34" charset="0"/>
                <a:cs typeface="Arial" panose="020B0604020202020204" pitchFamily="34" charset="0"/>
              </a:rPr>
              <a:t>Tener 18 años cumplidos.</a:t>
            </a:r>
          </a:p>
          <a:p>
            <a:pPr marL="342900" indent="-342900">
              <a:buFont typeface="Arial" panose="020B0604020202020204" pitchFamily="34" charset="0"/>
              <a:buChar char="•"/>
            </a:pPr>
            <a:r>
              <a:rPr lang="es-ES" dirty="0">
                <a:latin typeface="Arial" panose="020B0604020202020204" pitchFamily="34" charset="0"/>
                <a:cs typeface="Arial" panose="020B0604020202020204" pitchFamily="34" charset="0"/>
              </a:rPr>
              <a:t>Entre los 16 y los 18 años cumplidos, se puede acceder a estas enseñanzas siempre que se dé alguna de las siguientes circunstancias:</a:t>
            </a:r>
          </a:p>
          <a:p>
            <a:pPr marL="617220" lvl="1" indent="-342900"/>
            <a:r>
              <a:rPr lang="es-ES" dirty="0">
                <a:latin typeface="Arial" panose="020B0604020202020204" pitchFamily="34" charset="0"/>
                <a:cs typeface="Arial" panose="020B0604020202020204" pitchFamily="34" charset="0"/>
              </a:rPr>
              <a:t>Tener un contrato laboral que impida la asistencia a los centros educativos en régimen ordinario.</a:t>
            </a:r>
          </a:p>
          <a:p>
            <a:pPr marL="617220" lvl="1" indent="-342900"/>
            <a:r>
              <a:rPr lang="es-ES" dirty="0">
                <a:latin typeface="Arial" panose="020B0604020202020204" pitchFamily="34" charset="0"/>
                <a:cs typeface="Arial" panose="020B0604020202020204" pitchFamily="34" charset="0"/>
              </a:rPr>
              <a:t>Ser deportista de alto nivel o de alto rendimiento.</a:t>
            </a:r>
          </a:p>
          <a:p>
            <a:endParaRPr lang="es-ES" dirty="0"/>
          </a:p>
        </p:txBody>
      </p:sp>
    </p:spTree>
    <p:extLst>
      <p:ext uri="{BB962C8B-B14F-4D97-AF65-F5344CB8AC3E}">
        <p14:creationId xmlns:p14="http://schemas.microsoft.com/office/powerpoint/2010/main" val="2652483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208C7-E630-6FE2-353F-59C4EC57467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B781A9C-EAFA-1BC0-CFA5-9EC93B146B69}"/>
              </a:ext>
            </a:extLst>
          </p:cNvPr>
          <p:cNvSpPr txBox="1"/>
          <p:nvPr/>
        </p:nvSpPr>
        <p:spPr>
          <a:xfrm>
            <a:off x="691827" y="862042"/>
            <a:ext cx="9938073" cy="5355312"/>
          </a:xfrm>
          <a:prstGeom prst="rect">
            <a:avLst/>
          </a:prstGeom>
          <a:noFill/>
        </p:spPr>
        <p:txBody>
          <a:bodyPr wrap="square" rtlCol="0">
            <a:spAutoFit/>
          </a:bodyPr>
          <a:lstStyle/>
          <a:p>
            <a:endParaRPr lang="es-ES" sz="2000" dirty="0">
              <a:latin typeface="Arial" panose="020B0604020202020204" pitchFamily="34" charset="0"/>
              <a:cs typeface="Arial" panose="020B0604020202020204" pitchFamily="34" charset="0"/>
            </a:endParaRPr>
          </a:p>
          <a:p>
            <a:r>
              <a:rPr lang="es-ES" sz="2000" dirty="0">
                <a:ln w="0">
                  <a:solidFill>
                    <a:schemeClr val="tx1"/>
                  </a:solid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CEPA CLARA CAMPOAMOR                        </a:t>
            </a:r>
            <a:r>
              <a:rPr lang="es-ES" sz="2800" dirty="0">
                <a:ln w="0">
                  <a:solidFill>
                    <a:schemeClr val="tx1"/>
                  </a:solid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+16/18</a:t>
            </a:r>
          </a:p>
          <a:p>
            <a:endParaRPr lang="es-E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CERTIFICADO DE PROFESIONALIDAD PANADERÍA Y BOLLERÍA (NIVEL 2- PIDEN ESO)</a:t>
            </a:r>
          </a:p>
          <a:p>
            <a:r>
              <a:rPr lang="es-ES" sz="2000" dirty="0">
                <a:latin typeface="Arial" panose="020B0604020202020204" pitchFamily="34" charset="0"/>
                <a:cs typeface="Arial" panose="020B0604020202020204" pitchFamily="34" charset="0"/>
              </a:rPr>
              <a:t>	</a:t>
            </a:r>
          </a:p>
          <a:p>
            <a:r>
              <a:rPr lang="es-ES" sz="2000" dirty="0">
                <a:latin typeface="Arial" panose="020B0604020202020204" pitchFamily="34" charset="0"/>
                <a:cs typeface="Arial" panose="020B0604020202020204" pitchFamily="34" charset="0"/>
              </a:rPr>
              <a:t>	NO ES UNA FP (MENOR DURACIÓN CON VALIDEZ TODA ESPAÑA)</a:t>
            </a:r>
          </a:p>
          <a:p>
            <a:endParaRPr lang="es-E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FP GRADO BÁSICO COCINA Y RESTAURACIÓN (T. MAÑANA 2 CURSOS)</a:t>
            </a:r>
          </a:p>
          <a:p>
            <a:endParaRPr lang="es-E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FP GRADO MEDIO COCINA Y GASTRONOMÍA (T. TARDE 3 AÑOS)</a:t>
            </a:r>
          </a:p>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hlinkClick r:id="rId2"/>
              </a:rPr>
              <a:t>https://cepateorienta.blogspot.com/search/label/TRABAJO</a:t>
            </a:r>
            <a:endParaRPr lang="es-ES" sz="2400" dirty="0">
              <a:latin typeface="Arial" panose="020B0604020202020204" pitchFamily="34" charset="0"/>
              <a:cs typeface="Arial" panose="020B0604020202020204" pitchFamily="34" charset="0"/>
            </a:endParaRPr>
          </a:p>
          <a:p>
            <a:endParaRPr lang="es-ES" dirty="0"/>
          </a:p>
          <a:p>
            <a:endParaRPr lang="es-ES" dirty="0"/>
          </a:p>
          <a:p>
            <a:endParaRPr lang="es-ES" dirty="0"/>
          </a:p>
        </p:txBody>
      </p:sp>
      <p:pic>
        <p:nvPicPr>
          <p:cNvPr id="1026" name="Picture 2" descr="240+ Pregunta Cortas Al Final De Las Frases Ilustraciones de ...">
            <a:extLst>
              <a:ext uri="{FF2B5EF4-FFF2-40B4-BE49-F238E27FC236}">
                <a16:creationId xmlns:a16="http://schemas.microsoft.com/office/drawing/2014/main" id="{45E8A28A-D98F-951E-0A93-E16834F56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660" y="3861206"/>
            <a:ext cx="2550480" cy="255048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56F7925D-6CF0-5C6D-84B3-495902FA0095}"/>
              </a:ext>
            </a:extLst>
          </p:cNvPr>
          <p:cNvSpPr/>
          <p:nvPr/>
        </p:nvSpPr>
        <p:spPr>
          <a:xfrm>
            <a:off x="691827" y="147935"/>
            <a:ext cx="5404173" cy="923330"/>
          </a:xfrm>
          <a:prstGeom prst="rect">
            <a:avLst/>
          </a:prstGeom>
          <a:noFill/>
          <a:ln>
            <a:noFill/>
          </a:ln>
        </p:spPr>
        <p:txBody>
          <a:bodyPr wrap="none" lIns="91440" tIns="45720" rIns="91440" bIns="45720">
            <a:spAutoFit/>
          </a:bodyPr>
          <a:lstStyle/>
          <a:p>
            <a:pPr algn="ctr"/>
            <a:r>
              <a:rPr lang="es-ES" sz="5400" b="1" dirty="0">
                <a:ln w="6600">
                  <a:solidFill>
                    <a:schemeClr val="accent2"/>
                  </a:solidFill>
                  <a:prstDash val="solid"/>
                </a:ln>
                <a:solidFill>
                  <a:schemeClr val="accent4">
                    <a:lumMod val="60000"/>
                    <a:lumOff val="40000"/>
                  </a:schemeClr>
                </a:solidFill>
                <a:effectLst>
                  <a:outerShdw blurRad="50800" dist="38100" dir="2700000" algn="tl" rotWithShape="0">
                    <a:prstClr val="black">
                      <a:alpha val="40000"/>
                    </a:prstClr>
                  </a:outerShdw>
                </a:effectLst>
              </a:rPr>
              <a:t>ALTERNATIVAS</a:t>
            </a:r>
          </a:p>
        </p:txBody>
      </p:sp>
    </p:spTree>
    <p:extLst>
      <p:ext uri="{BB962C8B-B14F-4D97-AF65-F5344CB8AC3E}">
        <p14:creationId xmlns:p14="http://schemas.microsoft.com/office/powerpoint/2010/main" val="3915823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8F12E05-BDBC-0944-7984-47C82E4E4A65}"/>
              </a:ext>
            </a:extLst>
          </p:cNvPr>
          <p:cNvPicPr>
            <a:picLocks noChangeAspect="1"/>
          </p:cNvPicPr>
          <p:nvPr/>
        </p:nvPicPr>
        <p:blipFill>
          <a:blip r:embed="rId2"/>
          <a:stretch>
            <a:fillRect/>
          </a:stretch>
        </p:blipFill>
        <p:spPr>
          <a:xfrm>
            <a:off x="782320" y="550995"/>
            <a:ext cx="10991526" cy="5280845"/>
          </a:xfrm>
          <a:prstGeom prst="rect">
            <a:avLst/>
          </a:prstGeom>
        </p:spPr>
      </p:pic>
    </p:spTree>
    <p:extLst>
      <p:ext uri="{BB962C8B-B14F-4D97-AF65-F5344CB8AC3E}">
        <p14:creationId xmlns:p14="http://schemas.microsoft.com/office/powerpoint/2010/main" val="2199343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7A176C0-FE4C-A514-2C83-6838AD5F67C0}"/>
              </a:ext>
            </a:extLst>
          </p:cNvPr>
          <p:cNvPicPr>
            <a:picLocks noChangeAspect="1"/>
          </p:cNvPicPr>
          <p:nvPr/>
        </p:nvPicPr>
        <p:blipFill>
          <a:blip r:embed="rId2"/>
          <a:stretch>
            <a:fillRect/>
          </a:stretch>
        </p:blipFill>
        <p:spPr>
          <a:xfrm>
            <a:off x="2060860" y="780820"/>
            <a:ext cx="8070279" cy="5296359"/>
          </a:xfrm>
          <a:prstGeom prst="rect">
            <a:avLst/>
          </a:prstGeom>
        </p:spPr>
      </p:pic>
    </p:spTree>
    <p:extLst>
      <p:ext uri="{BB962C8B-B14F-4D97-AF65-F5344CB8AC3E}">
        <p14:creationId xmlns:p14="http://schemas.microsoft.com/office/powerpoint/2010/main" val="329310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27681-6D34-F2D5-92EF-469B0EB13F8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4BCBC05-9D54-8C89-D16D-F8297560DAFA}"/>
              </a:ext>
            </a:extLst>
          </p:cNvPr>
          <p:cNvSpPr>
            <a:spLocks noGrp="1"/>
          </p:cNvSpPr>
          <p:nvPr>
            <p:ph type="title"/>
          </p:nvPr>
        </p:nvSpPr>
        <p:spPr>
          <a:xfrm>
            <a:off x="1028700" y="723901"/>
            <a:ext cx="10134600" cy="501218"/>
          </a:xfrm>
        </p:spPr>
        <p:txBody>
          <a:bodyPr>
            <a:normAutofit fontScale="90000"/>
          </a:bodyPr>
          <a:lstStyle/>
          <a:p>
            <a:pPr algn="ctr"/>
            <a:r>
              <a:rPr lang="es-ES" b="1" i="1" dirty="0">
                <a:solidFill>
                  <a:schemeClr val="accent4">
                    <a:lumMod val="75000"/>
                  </a:schemeClr>
                </a:solidFill>
                <a:latin typeface="Arial" panose="020B0604020202020204" pitchFamily="34" charset="0"/>
                <a:cs typeface="Arial" panose="020B0604020202020204" pitchFamily="34" charset="0"/>
              </a:rPr>
              <a:t>ALUMNADO EN </a:t>
            </a:r>
            <a:r>
              <a:rPr lang="es-ES" b="1" i="1" dirty="0">
                <a:solidFill>
                  <a:srgbClr val="5E8E6F"/>
                </a:solidFill>
                <a:latin typeface="Arial" panose="020B0604020202020204" pitchFamily="34" charset="0"/>
                <a:cs typeface="Arial" panose="020B0604020202020204" pitchFamily="34" charset="0"/>
              </a:rPr>
              <a:t>3º</a:t>
            </a:r>
            <a:r>
              <a:rPr lang="es-ES" b="1" i="1" dirty="0">
                <a:solidFill>
                  <a:schemeClr val="accent4">
                    <a:lumMod val="75000"/>
                  </a:schemeClr>
                </a:solidFill>
                <a:latin typeface="Arial" panose="020B0604020202020204" pitchFamily="34" charset="0"/>
                <a:cs typeface="Arial" panose="020B0604020202020204" pitchFamily="34" charset="0"/>
              </a:rPr>
              <a:t> DE E.S.O: OPCIONES PARA EL PRÓXIMO CURSO</a:t>
            </a:r>
          </a:p>
        </p:txBody>
      </p:sp>
      <p:sp>
        <p:nvSpPr>
          <p:cNvPr id="3" name="Marcador de contenido 2">
            <a:extLst>
              <a:ext uri="{FF2B5EF4-FFF2-40B4-BE49-F238E27FC236}">
                <a16:creationId xmlns:a16="http://schemas.microsoft.com/office/drawing/2014/main" id="{44FE885D-3190-8AC7-018F-E6A6C8B41D8E}"/>
              </a:ext>
            </a:extLst>
          </p:cNvPr>
          <p:cNvSpPr>
            <a:spLocks noGrp="1"/>
          </p:cNvSpPr>
          <p:nvPr>
            <p:ph idx="1"/>
          </p:nvPr>
        </p:nvSpPr>
        <p:spPr>
          <a:xfrm>
            <a:off x="1028700" y="1444329"/>
            <a:ext cx="10134600" cy="5134024"/>
          </a:xfrm>
        </p:spPr>
        <p:txBody>
          <a:bodyPr>
            <a:normAutofit/>
          </a:bodyPr>
          <a:lstStyle/>
          <a:p>
            <a:r>
              <a:rPr lang="es-ES" b="1" dirty="0">
                <a:highlight>
                  <a:srgbClr val="FF9999"/>
                </a:highlight>
                <a:latin typeface="Arial" panose="020B0604020202020204" pitchFamily="34" charset="0"/>
                <a:cs typeface="Arial" panose="020B0604020202020204" pitchFamily="34" charset="0"/>
              </a:rPr>
              <a:t>PROMOCIONAR 4º DE E.S.O.</a:t>
            </a:r>
          </a:p>
          <a:p>
            <a:r>
              <a:rPr lang="es-ES" dirty="0">
                <a:latin typeface="Arial" panose="020B0604020202020204" pitchFamily="34" charset="0"/>
                <a:cs typeface="Arial" panose="020B0604020202020204" pitchFamily="34" charset="0"/>
              </a:rPr>
              <a:t>PROPUESTA PARA ITINERARIO DE CIENCIAS NATURALES Y SOCIALES</a:t>
            </a:r>
          </a:p>
          <a:p>
            <a:r>
              <a:rPr lang="es-ES" b="1" dirty="0">
                <a:highlight>
                  <a:srgbClr val="FF9999"/>
                </a:highlight>
                <a:latin typeface="Arial" panose="020B0604020202020204" pitchFamily="34" charset="0"/>
                <a:cs typeface="Arial" panose="020B0604020202020204" pitchFamily="34" charset="0"/>
              </a:rPr>
              <a:t>       </a:t>
            </a:r>
          </a:p>
          <a:p>
            <a:endParaRPr lang="es-ES" b="1" dirty="0">
              <a:latin typeface="Arial" panose="020B0604020202020204" pitchFamily="34" charset="0"/>
              <a:cs typeface="Arial" panose="020B0604020202020204" pitchFamily="34" charset="0"/>
            </a:endParaRPr>
          </a:p>
          <a:p>
            <a:endParaRPr lang="es-ES" dirty="0"/>
          </a:p>
          <a:p>
            <a:endParaRPr lang="es-ES" dirty="0"/>
          </a:p>
        </p:txBody>
      </p:sp>
      <p:pic>
        <p:nvPicPr>
          <p:cNvPr id="6" name="Imagen 5">
            <a:extLst>
              <a:ext uri="{FF2B5EF4-FFF2-40B4-BE49-F238E27FC236}">
                <a16:creationId xmlns:a16="http://schemas.microsoft.com/office/drawing/2014/main" id="{9FD230EC-A834-FA52-CFC4-E9BA824D358B}"/>
              </a:ext>
            </a:extLst>
          </p:cNvPr>
          <p:cNvPicPr>
            <a:picLocks noChangeAspect="1"/>
          </p:cNvPicPr>
          <p:nvPr/>
        </p:nvPicPr>
        <p:blipFill>
          <a:blip r:embed="rId2"/>
          <a:srcRect t="6278"/>
          <a:stretch/>
        </p:blipFill>
        <p:spPr>
          <a:xfrm>
            <a:off x="2428578" y="2381250"/>
            <a:ext cx="6755083" cy="4206628"/>
          </a:xfrm>
          <a:prstGeom prst="rect">
            <a:avLst/>
          </a:prstGeom>
        </p:spPr>
      </p:pic>
    </p:spTree>
    <p:extLst>
      <p:ext uri="{BB962C8B-B14F-4D97-AF65-F5344CB8AC3E}">
        <p14:creationId xmlns:p14="http://schemas.microsoft.com/office/powerpoint/2010/main" val="3398743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45AE8-DC91-849E-5FBF-565D47C2A48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BC9F954-9730-5657-ABF7-8FEC5A9724B0}"/>
              </a:ext>
            </a:extLst>
          </p:cNvPr>
          <p:cNvSpPr>
            <a:spLocks noGrp="1"/>
          </p:cNvSpPr>
          <p:nvPr>
            <p:ph type="title"/>
          </p:nvPr>
        </p:nvSpPr>
        <p:spPr>
          <a:xfrm>
            <a:off x="1028700" y="723901"/>
            <a:ext cx="10134600" cy="501218"/>
          </a:xfrm>
        </p:spPr>
        <p:txBody>
          <a:bodyPr>
            <a:normAutofit fontScale="90000"/>
          </a:bodyPr>
          <a:lstStyle/>
          <a:p>
            <a:pPr algn="ctr"/>
            <a:r>
              <a:rPr lang="es-ES" b="1" i="1" dirty="0">
                <a:solidFill>
                  <a:schemeClr val="accent4">
                    <a:lumMod val="75000"/>
                  </a:schemeClr>
                </a:solidFill>
                <a:latin typeface="Arial" panose="020B0604020202020204" pitchFamily="34" charset="0"/>
                <a:cs typeface="Arial" panose="020B0604020202020204" pitchFamily="34" charset="0"/>
              </a:rPr>
              <a:t>ALUMNADO EN </a:t>
            </a:r>
            <a:r>
              <a:rPr lang="es-ES" b="1" i="1" dirty="0">
                <a:solidFill>
                  <a:srgbClr val="5E8E6F"/>
                </a:solidFill>
                <a:latin typeface="Arial" panose="020B0604020202020204" pitchFamily="34" charset="0"/>
                <a:cs typeface="Arial" panose="020B0604020202020204" pitchFamily="34" charset="0"/>
              </a:rPr>
              <a:t>3º</a:t>
            </a:r>
            <a:r>
              <a:rPr lang="es-ES" b="1" i="1" dirty="0">
                <a:solidFill>
                  <a:schemeClr val="accent4">
                    <a:lumMod val="75000"/>
                  </a:schemeClr>
                </a:solidFill>
                <a:latin typeface="Arial" panose="020B0604020202020204" pitchFamily="34" charset="0"/>
                <a:cs typeface="Arial" panose="020B0604020202020204" pitchFamily="34" charset="0"/>
              </a:rPr>
              <a:t> DE E.S.O: OPCIONES PARA EL PRÓXIMO CURSO</a:t>
            </a:r>
          </a:p>
        </p:txBody>
      </p:sp>
      <p:sp>
        <p:nvSpPr>
          <p:cNvPr id="3" name="Marcador de contenido 2">
            <a:extLst>
              <a:ext uri="{FF2B5EF4-FFF2-40B4-BE49-F238E27FC236}">
                <a16:creationId xmlns:a16="http://schemas.microsoft.com/office/drawing/2014/main" id="{82FC2278-19F4-F960-1027-8FE79C66F976}"/>
              </a:ext>
            </a:extLst>
          </p:cNvPr>
          <p:cNvSpPr>
            <a:spLocks noGrp="1"/>
          </p:cNvSpPr>
          <p:nvPr>
            <p:ph idx="1"/>
          </p:nvPr>
        </p:nvSpPr>
        <p:spPr>
          <a:xfrm>
            <a:off x="1028700" y="1444329"/>
            <a:ext cx="10134600" cy="5134024"/>
          </a:xfrm>
        </p:spPr>
        <p:txBody>
          <a:bodyPr>
            <a:normAutofit/>
          </a:bodyPr>
          <a:lstStyle/>
          <a:p>
            <a:r>
              <a:rPr lang="es-ES" b="1" dirty="0">
                <a:highlight>
                  <a:srgbClr val="FF9999"/>
                </a:highlight>
                <a:latin typeface="Arial" panose="020B0604020202020204" pitchFamily="34" charset="0"/>
                <a:cs typeface="Arial" panose="020B0604020202020204" pitchFamily="34" charset="0"/>
              </a:rPr>
              <a:t>PROMOCIONAR 4º DE E.S.O.</a:t>
            </a:r>
          </a:p>
          <a:p>
            <a:r>
              <a:rPr lang="es-ES" dirty="0">
                <a:latin typeface="Arial" panose="020B0604020202020204" pitchFamily="34" charset="0"/>
                <a:cs typeface="Arial" panose="020B0604020202020204" pitchFamily="34" charset="0"/>
              </a:rPr>
              <a:t>PROPUESTA PARA ITINERARIO DE HUMANIDADES Y FORMACIÓN PROFESIONAL</a:t>
            </a:r>
          </a:p>
          <a:p>
            <a:r>
              <a:rPr lang="es-ES" b="1" dirty="0">
                <a:highlight>
                  <a:srgbClr val="FF9999"/>
                </a:highlight>
                <a:latin typeface="Arial" panose="020B0604020202020204" pitchFamily="34" charset="0"/>
                <a:cs typeface="Arial" panose="020B0604020202020204" pitchFamily="34" charset="0"/>
              </a:rPr>
              <a:t>       </a:t>
            </a:r>
          </a:p>
          <a:p>
            <a:endParaRPr lang="es-ES" b="1" dirty="0">
              <a:latin typeface="Arial" panose="020B0604020202020204" pitchFamily="34" charset="0"/>
              <a:cs typeface="Arial" panose="020B0604020202020204" pitchFamily="34" charset="0"/>
            </a:endParaRPr>
          </a:p>
          <a:p>
            <a:endParaRPr lang="es-ES" dirty="0"/>
          </a:p>
          <a:p>
            <a:endParaRPr lang="es-ES" dirty="0"/>
          </a:p>
        </p:txBody>
      </p:sp>
      <p:pic>
        <p:nvPicPr>
          <p:cNvPr id="5" name="Imagen 4">
            <a:extLst>
              <a:ext uri="{FF2B5EF4-FFF2-40B4-BE49-F238E27FC236}">
                <a16:creationId xmlns:a16="http://schemas.microsoft.com/office/drawing/2014/main" id="{6EEB1030-0658-B287-7704-546295828348}"/>
              </a:ext>
            </a:extLst>
          </p:cNvPr>
          <p:cNvPicPr>
            <a:picLocks noChangeAspect="1"/>
          </p:cNvPicPr>
          <p:nvPr/>
        </p:nvPicPr>
        <p:blipFill>
          <a:blip r:embed="rId2"/>
          <a:stretch>
            <a:fillRect/>
          </a:stretch>
        </p:blipFill>
        <p:spPr>
          <a:xfrm>
            <a:off x="2680046" y="2262957"/>
            <a:ext cx="6845109" cy="4315395"/>
          </a:xfrm>
          <a:prstGeom prst="rect">
            <a:avLst/>
          </a:prstGeom>
        </p:spPr>
      </p:pic>
    </p:spTree>
    <p:extLst>
      <p:ext uri="{BB962C8B-B14F-4D97-AF65-F5344CB8AC3E}">
        <p14:creationId xmlns:p14="http://schemas.microsoft.com/office/powerpoint/2010/main" val="3623986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9164C-45C1-C17C-1B7F-B74C86FFA88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058920B-C0F0-318C-BE49-5CC9A36F4F3A}"/>
              </a:ext>
            </a:extLst>
          </p:cNvPr>
          <p:cNvSpPr>
            <a:spLocks noGrp="1"/>
          </p:cNvSpPr>
          <p:nvPr>
            <p:ph type="title"/>
          </p:nvPr>
        </p:nvSpPr>
        <p:spPr>
          <a:xfrm>
            <a:off x="1028700" y="723901"/>
            <a:ext cx="10134600" cy="501218"/>
          </a:xfrm>
        </p:spPr>
        <p:txBody>
          <a:bodyPr>
            <a:normAutofit fontScale="90000"/>
          </a:bodyPr>
          <a:lstStyle/>
          <a:p>
            <a:pPr algn="ctr"/>
            <a:r>
              <a:rPr lang="es-ES" b="1" i="1" dirty="0">
                <a:solidFill>
                  <a:schemeClr val="accent4">
                    <a:lumMod val="75000"/>
                  </a:schemeClr>
                </a:solidFill>
                <a:latin typeface="Arial" panose="020B0604020202020204" pitchFamily="34" charset="0"/>
                <a:cs typeface="Arial" panose="020B0604020202020204" pitchFamily="34" charset="0"/>
              </a:rPr>
              <a:t>ALUMNADO EN </a:t>
            </a:r>
            <a:r>
              <a:rPr lang="es-ES" b="1" i="1" dirty="0">
                <a:solidFill>
                  <a:srgbClr val="5E8E6F"/>
                </a:solidFill>
                <a:latin typeface="Arial" panose="020B0604020202020204" pitchFamily="34" charset="0"/>
                <a:cs typeface="Arial" panose="020B0604020202020204" pitchFamily="34" charset="0"/>
              </a:rPr>
              <a:t>3º </a:t>
            </a:r>
            <a:r>
              <a:rPr lang="es-ES" b="1" i="1" dirty="0">
                <a:solidFill>
                  <a:schemeClr val="accent4">
                    <a:lumMod val="75000"/>
                  </a:schemeClr>
                </a:solidFill>
                <a:latin typeface="Arial" panose="020B0604020202020204" pitchFamily="34" charset="0"/>
                <a:cs typeface="Arial" panose="020B0604020202020204" pitchFamily="34" charset="0"/>
              </a:rPr>
              <a:t>DE ESO: OPCIONES PARA EL PRÓXIMO CURSO</a:t>
            </a:r>
          </a:p>
        </p:txBody>
      </p:sp>
      <p:sp>
        <p:nvSpPr>
          <p:cNvPr id="3" name="Marcador de contenido 2">
            <a:extLst>
              <a:ext uri="{FF2B5EF4-FFF2-40B4-BE49-F238E27FC236}">
                <a16:creationId xmlns:a16="http://schemas.microsoft.com/office/drawing/2014/main" id="{8529C160-3FB0-E8E8-E022-D05ADC9CE653}"/>
              </a:ext>
            </a:extLst>
          </p:cNvPr>
          <p:cNvSpPr>
            <a:spLocks noGrp="1"/>
          </p:cNvSpPr>
          <p:nvPr>
            <p:ph idx="1"/>
          </p:nvPr>
        </p:nvSpPr>
        <p:spPr>
          <a:xfrm>
            <a:off x="885825" y="1587204"/>
            <a:ext cx="10420350" cy="5134024"/>
          </a:xfrm>
        </p:spPr>
        <p:txBody>
          <a:bodyPr>
            <a:normAutofit/>
          </a:bodyPr>
          <a:lstStyle/>
          <a:p>
            <a:r>
              <a:rPr lang="es-ES" b="1" dirty="0">
                <a:highlight>
                  <a:srgbClr val="FF9999"/>
                </a:highlight>
                <a:latin typeface="Arial" panose="020B0604020202020204" pitchFamily="34" charset="0"/>
                <a:cs typeface="Arial" panose="020B0604020202020204" pitchFamily="34" charset="0"/>
              </a:rPr>
              <a:t>FORMACIÓN PROFESIONAL DE GRADO BÁSICO</a:t>
            </a:r>
          </a:p>
          <a:p>
            <a:pPr marL="342900" indent="-342900" algn="just">
              <a:buFont typeface="Arial" panose="020B0604020202020204" pitchFamily="34" charset="0"/>
              <a:buChar char="•"/>
            </a:pPr>
            <a:r>
              <a:rPr lang="es-ES" dirty="0">
                <a:latin typeface="Arial" panose="020B0604020202020204" pitchFamily="34" charset="0"/>
                <a:cs typeface="Arial" panose="020B0604020202020204" pitchFamily="34" charset="0"/>
              </a:rPr>
              <a:t>Ciclos formativos de una duración de 2 años académicos destinados a personas que no han finalizado la ESO y quieren continuar sus estudios hacia a un campo de la Formación Profesional.</a:t>
            </a:r>
          </a:p>
          <a:p>
            <a:pPr marL="342900" indent="-342900" algn="just">
              <a:buFont typeface="Arial" panose="020B0604020202020204" pitchFamily="34" charset="0"/>
              <a:buChar char="•"/>
            </a:pPr>
            <a:r>
              <a:rPr lang="es-ES" dirty="0">
                <a:latin typeface="Arial" panose="020B0604020202020204" pitchFamily="34" charset="0"/>
                <a:cs typeface="Arial" panose="020B0604020202020204" pitchFamily="34" charset="0"/>
              </a:rPr>
              <a:t>Pueden acceder los alumnos entre 15 y 17 años tras cursar 3º de ESO, o excepcionalmente 2º de ESO, por recomendación del equipo docente (y con el consentimiento de los tutores legales).</a:t>
            </a:r>
          </a:p>
          <a:p>
            <a:pPr marL="342900" indent="-342900" algn="just">
              <a:buFont typeface="Arial" panose="020B0604020202020204" pitchFamily="34" charset="0"/>
              <a:buChar char="•"/>
            </a:pPr>
            <a:r>
              <a:rPr lang="es-ES" dirty="0">
                <a:latin typeface="Arial" panose="020B0604020202020204" pitchFamily="34" charset="0"/>
                <a:cs typeface="Arial" panose="020B0604020202020204" pitchFamily="34" charset="0"/>
              </a:rPr>
              <a:t>El alumnado obtendrá el título de Graduado/a en Educación Secundaria Obligatoria, además del título de Técnico Básico de la especialidad correspondiente. Existe una gran variedad de títulos de Técnico Profesional Básico.</a:t>
            </a:r>
          </a:p>
          <a:p>
            <a:pPr marL="342900" indent="-342900" algn="just">
              <a:buFont typeface="Arial" panose="020B0604020202020204" pitchFamily="34" charset="0"/>
              <a:buChar char="•"/>
            </a:pPr>
            <a:r>
              <a:rPr lang="es-ES" dirty="0">
                <a:latin typeface="Arial" panose="020B0604020202020204" pitchFamily="34" charset="0"/>
                <a:cs typeface="Arial" panose="020B0604020202020204" pitchFamily="34" charset="0"/>
              </a:rPr>
              <a:t>Con este título se puede acceder a los Ciclos Formativos de Grado Medio.</a:t>
            </a:r>
          </a:p>
          <a:p>
            <a:endParaRPr lang="es-ES" dirty="0"/>
          </a:p>
          <a:p>
            <a:endParaRPr lang="es-ES" dirty="0"/>
          </a:p>
        </p:txBody>
      </p:sp>
    </p:spTree>
    <p:extLst>
      <p:ext uri="{BB962C8B-B14F-4D97-AF65-F5344CB8AC3E}">
        <p14:creationId xmlns:p14="http://schemas.microsoft.com/office/powerpoint/2010/main" val="1437693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B6C03-EC78-9964-E333-23DF8E539D2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F72432C-D1A6-542A-2A04-B0DBA04AB4D2}"/>
              </a:ext>
            </a:extLst>
          </p:cNvPr>
          <p:cNvSpPr>
            <a:spLocks noGrp="1"/>
          </p:cNvSpPr>
          <p:nvPr>
            <p:ph type="title"/>
          </p:nvPr>
        </p:nvSpPr>
        <p:spPr>
          <a:xfrm>
            <a:off x="1028700" y="723901"/>
            <a:ext cx="10134600" cy="501218"/>
          </a:xfrm>
        </p:spPr>
        <p:txBody>
          <a:bodyPr>
            <a:normAutofit fontScale="90000"/>
          </a:bodyPr>
          <a:lstStyle/>
          <a:p>
            <a:pPr algn="ctr"/>
            <a:r>
              <a:rPr lang="es-ES" b="1" i="1" dirty="0">
                <a:solidFill>
                  <a:schemeClr val="accent4">
                    <a:lumMod val="75000"/>
                  </a:schemeClr>
                </a:solidFill>
                <a:latin typeface="Arial" panose="020B0604020202020204" pitchFamily="34" charset="0"/>
                <a:cs typeface="Arial" panose="020B0604020202020204" pitchFamily="34" charset="0"/>
              </a:rPr>
              <a:t>ALUMNADO EN </a:t>
            </a:r>
            <a:r>
              <a:rPr lang="es-ES" b="1" i="1" dirty="0">
                <a:solidFill>
                  <a:srgbClr val="5E8E6F"/>
                </a:solidFill>
                <a:latin typeface="Arial" panose="020B0604020202020204" pitchFamily="34" charset="0"/>
                <a:cs typeface="Arial" panose="020B0604020202020204" pitchFamily="34" charset="0"/>
              </a:rPr>
              <a:t>3º</a:t>
            </a:r>
            <a:r>
              <a:rPr lang="es-ES" b="1" i="1" dirty="0">
                <a:solidFill>
                  <a:schemeClr val="accent4">
                    <a:lumMod val="75000"/>
                  </a:schemeClr>
                </a:solidFill>
                <a:latin typeface="Arial" panose="020B0604020202020204" pitchFamily="34" charset="0"/>
                <a:cs typeface="Arial" panose="020B0604020202020204" pitchFamily="34" charset="0"/>
              </a:rPr>
              <a:t> DE ESO: OPCIONES PARA EL PRÓXIMO CURSO</a:t>
            </a:r>
          </a:p>
        </p:txBody>
      </p:sp>
      <p:sp>
        <p:nvSpPr>
          <p:cNvPr id="3" name="Marcador de contenido 2">
            <a:extLst>
              <a:ext uri="{FF2B5EF4-FFF2-40B4-BE49-F238E27FC236}">
                <a16:creationId xmlns:a16="http://schemas.microsoft.com/office/drawing/2014/main" id="{7BFB8677-F1E0-CFD6-513C-A42954A82E69}"/>
              </a:ext>
            </a:extLst>
          </p:cNvPr>
          <p:cNvSpPr>
            <a:spLocks noGrp="1"/>
          </p:cNvSpPr>
          <p:nvPr>
            <p:ph idx="1"/>
          </p:nvPr>
        </p:nvSpPr>
        <p:spPr>
          <a:xfrm>
            <a:off x="1028700" y="1444329"/>
            <a:ext cx="10134600" cy="5134024"/>
          </a:xfrm>
        </p:spPr>
        <p:txBody>
          <a:bodyPr>
            <a:normAutofit lnSpcReduction="10000"/>
          </a:bodyPr>
          <a:lstStyle/>
          <a:p>
            <a:r>
              <a:rPr lang="es-ES" dirty="0">
                <a:latin typeface="Arial" panose="020B0604020202020204" pitchFamily="34" charset="0"/>
                <a:cs typeface="Arial" panose="020B0604020202020204" pitchFamily="34" charset="0"/>
              </a:rPr>
              <a:t>Mas información en las webs:</a:t>
            </a:r>
          </a:p>
          <a:p>
            <a:pPr marL="617220" lvl="1" indent="-342900"/>
            <a:r>
              <a:rPr lang="es-ES" dirty="0">
                <a:latin typeface="Arial" panose="020B0604020202020204" pitchFamily="34" charset="0"/>
                <a:cs typeface="Arial" panose="020B0604020202020204" pitchFamily="34" charset="0"/>
                <a:hlinkClick r:id="rId2"/>
              </a:rPr>
              <a:t>Todo </a:t>
            </a:r>
            <a:r>
              <a:rPr lang="es-ES" dirty="0" err="1">
                <a:latin typeface="Arial" panose="020B0604020202020204" pitchFamily="34" charset="0"/>
                <a:cs typeface="Arial" panose="020B0604020202020204" pitchFamily="34" charset="0"/>
                <a:hlinkClick r:id="rId2"/>
              </a:rPr>
              <a:t>fp</a:t>
            </a:r>
            <a:endParaRPr lang="es-ES" dirty="0">
              <a:latin typeface="Arial" panose="020B0604020202020204" pitchFamily="34" charset="0"/>
              <a:cs typeface="Arial" panose="020B0604020202020204" pitchFamily="34" charset="0"/>
            </a:endParaRPr>
          </a:p>
          <a:p>
            <a:pPr marL="617220" lvl="1" indent="-342900"/>
            <a:r>
              <a:rPr lang="es-ES" dirty="0">
                <a:latin typeface="Arial" panose="020B0604020202020204" pitchFamily="34" charset="0"/>
                <a:cs typeface="Arial" panose="020B0604020202020204" pitchFamily="34" charset="0"/>
                <a:hlinkClick r:id="rId3"/>
              </a:rPr>
              <a:t>Catálogo de títulos de Formación Profesional</a:t>
            </a:r>
            <a:endParaRPr lang="es-ES" dirty="0">
              <a:latin typeface="Arial" panose="020B0604020202020204" pitchFamily="34" charset="0"/>
              <a:cs typeface="Arial" panose="020B0604020202020204" pitchFamily="34" charset="0"/>
            </a:endParaRPr>
          </a:p>
          <a:p>
            <a:pPr marL="617220" lvl="1" indent="-342900"/>
            <a:endParaRPr lang="es-ES" dirty="0">
              <a:latin typeface="Arial" panose="020B0604020202020204" pitchFamily="34" charset="0"/>
              <a:cs typeface="Arial" panose="020B0604020202020204" pitchFamily="34" charset="0"/>
            </a:endParaRPr>
          </a:p>
          <a:p>
            <a:r>
              <a:rPr lang="es-ES" b="1" dirty="0">
                <a:highlight>
                  <a:srgbClr val="FF9999"/>
                </a:highlight>
                <a:latin typeface="Arial" panose="020B0604020202020204" pitchFamily="34" charset="0"/>
                <a:cs typeface="Arial" panose="020B0604020202020204" pitchFamily="34" charset="0"/>
              </a:rPr>
              <a:t>PROGRAMA DE DIVERSIFICACIÓN CURRICULAR</a:t>
            </a:r>
          </a:p>
          <a:p>
            <a:pPr algn="just"/>
            <a:r>
              <a:rPr lang="es-ES" dirty="0">
                <a:latin typeface="Arial" panose="020B0604020202020204" pitchFamily="34" charset="0"/>
                <a:cs typeface="Arial" panose="020B0604020202020204" pitchFamily="34" charset="0"/>
              </a:rPr>
              <a:t>Este programa tiene como finalidad la obtención del título de Graduado en Educación Secundaria Obligatoria, a través de una organización del currículo en ámbitos de conocimiento y de una metodología específica e individualizada con una duración de 2 años (3º y 4º ESO).</a:t>
            </a:r>
          </a:p>
          <a:p>
            <a:pPr algn="just"/>
            <a:r>
              <a:rPr lang="es-ES" dirty="0">
                <a:latin typeface="Arial" panose="020B0604020202020204" pitchFamily="34" charset="0"/>
                <a:cs typeface="Arial" panose="020B0604020202020204" pitchFamily="34" charset="0"/>
              </a:rPr>
              <a:t>Ámbitos:</a:t>
            </a:r>
          </a:p>
          <a:p>
            <a:pPr algn="just"/>
            <a:r>
              <a:rPr lang="es-ES" dirty="0">
                <a:latin typeface="Arial" panose="020B0604020202020204" pitchFamily="34" charset="0"/>
                <a:cs typeface="Arial" panose="020B0604020202020204" pitchFamily="34" charset="0"/>
              </a:rPr>
              <a:t>- Lingüístico y social, integra: lengua castellana y literatura, historia y geografía e historia. </a:t>
            </a:r>
          </a:p>
          <a:p>
            <a:pPr algn="just"/>
            <a:r>
              <a:rPr lang="es-ES" dirty="0">
                <a:latin typeface="Arial" panose="020B0604020202020204" pitchFamily="34" charset="0"/>
                <a:cs typeface="Arial" panose="020B0604020202020204" pitchFamily="34" charset="0"/>
              </a:rPr>
              <a:t>- Científico tecnológico, integra: matemáticas, física y química y biología.</a:t>
            </a:r>
          </a:p>
          <a:p>
            <a:endParaRPr lang="es-ES" dirty="0"/>
          </a:p>
        </p:txBody>
      </p:sp>
    </p:spTree>
    <p:extLst>
      <p:ext uri="{BB962C8B-B14F-4D97-AF65-F5344CB8AC3E}">
        <p14:creationId xmlns:p14="http://schemas.microsoft.com/office/powerpoint/2010/main" val="1708591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4BDF8-1173-304C-FBB8-74C204CB1C0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2DB0798-67A3-0C7C-5655-764FCE46397D}"/>
              </a:ext>
            </a:extLst>
          </p:cNvPr>
          <p:cNvSpPr>
            <a:spLocks noGrp="1"/>
          </p:cNvSpPr>
          <p:nvPr>
            <p:ph type="title"/>
          </p:nvPr>
        </p:nvSpPr>
        <p:spPr>
          <a:xfrm>
            <a:off x="1028700" y="723901"/>
            <a:ext cx="10134600" cy="501218"/>
          </a:xfrm>
        </p:spPr>
        <p:txBody>
          <a:bodyPr>
            <a:normAutofit fontScale="90000"/>
          </a:bodyPr>
          <a:lstStyle/>
          <a:p>
            <a:pPr algn="ctr"/>
            <a:r>
              <a:rPr lang="es-ES" b="1" i="1" dirty="0">
                <a:solidFill>
                  <a:schemeClr val="accent4">
                    <a:lumMod val="75000"/>
                  </a:schemeClr>
                </a:solidFill>
                <a:latin typeface="Arial" panose="020B0604020202020204" pitchFamily="34" charset="0"/>
                <a:cs typeface="Arial" panose="020B0604020202020204" pitchFamily="34" charset="0"/>
              </a:rPr>
              <a:t>ALUMNADO EN </a:t>
            </a:r>
            <a:r>
              <a:rPr lang="es-ES" b="1" i="1" dirty="0">
                <a:solidFill>
                  <a:srgbClr val="5E8E6F"/>
                </a:solidFill>
                <a:latin typeface="Arial" panose="020B0604020202020204" pitchFamily="34" charset="0"/>
                <a:cs typeface="Arial" panose="020B0604020202020204" pitchFamily="34" charset="0"/>
              </a:rPr>
              <a:t>3º</a:t>
            </a:r>
            <a:r>
              <a:rPr lang="es-ES" b="1" i="1" dirty="0">
                <a:solidFill>
                  <a:schemeClr val="accent4">
                    <a:lumMod val="75000"/>
                  </a:schemeClr>
                </a:solidFill>
                <a:latin typeface="Arial" panose="020B0604020202020204" pitchFamily="34" charset="0"/>
                <a:cs typeface="Arial" panose="020B0604020202020204" pitchFamily="34" charset="0"/>
              </a:rPr>
              <a:t> DE ESO: OPCIONES PARA EL PRÓXIMO CURSO</a:t>
            </a:r>
          </a:p>
        </p:txBody>
      </p:sp>
      <p:sp>
        <p:nvSpPr>
          <p:cNvPr id="3" name="Marcador de contenido 2">
            <a:extLst>
              <a:ext uri="{FF2B5EF4-FFF2-40B4-BE49-F238E27FC236}">
                <a16:creationId xmlns:a16="http://schemas.microsoft.com/office/drawing/2014/main" id="{3BD03A56-FC6E-2456-AF06-2AF7DF778A58}"/>
              </a:ext>
            </a:extLst>
          </p:cNvPr>
          <p:cNvSpPr>
            <a:spLocks noGrp="1"/>
          </p:cNvSpPr>
          <p:nvPr>
            <p:ph idx="1"/>
          </p:nvPr>
        </p:nvSpPr>
        <p:spPr>
          <a:xfrm>
            <a:off x="1028700" y="1444329"/>
            <a:ext cx="10134600" cy="5134024"/>
          </a:xfrm>
        </p:spPr>
        <p:txBody>
          <a:bodyPr>
            <a:normAutofit/>
          </a:bodyPr>
          <a:lstStyle/>
          <a:p>
            <a:r>
              <a:rPr lang="es-ES" dirty="0">
                <a:latin typeface="Arial" panose="020B0604020202020204" pitchFamily="34" charset="0"/>
                <a:cs typeface="Arial" panose="020B0604020202020204" pitchFamily="34" charset="0"/>
              </a:rPr>
              <a:t>Podrán incorporarse los alumnos que, previa propuesta del equipo docente:</a:t>
            </a:r>
          </a:p>
          <a:p>
            <a:pPr marL="342900" indent="-342900">
              <a:buFont typeface="Arial" panose="020B0604020202020204" pitchFamily="34" charset="0"/>
              <a:buChar char="•"/>
            </a:pPr>
            <a:r>
              <a:rPr lang="es-ES" dirty="0">
                <a:latin typeface="Arial" panose="020B0604020202020204" pitchFamily="34" charset="0"/>
                <a:cs typeface="Arial" panose="020B0604020202020204" pitchFamily="34" charset="0"/>
              </a:rPr>
              <a:t>Al finalizar 2º, no estén en condiciones de promocionar y el equipo docente considere que su permanencia un año más, en ese mismo curso, no va a suponer un beneficio en su evolución académica.</a:t>
            </a:r>
          </a:p>
          <a:p>
            <a:pPr marL="342900" indent="-342900">
              <a:buFont typeface="Arial" panose="020B0604020202020204" pitchFamily="34" charset="0"/>
              <a:buChar char="•"/>
            </a:pPr>
            <a:r>
              <a:rPr lang="es-ES" dirty="0">
                <a:latin typeface="Arial" panose="020B0604020202020204" pitchFamily="34" charset="0"/>
                <a:cs typeface="Arial" panose="020B0604020202020204" pitchFamily="34" charset="0"/>
              </a:rPr>
              <a:t>Al finalizar 3º  se encuentren en la situación anterior (no pueden estar repitiendo 3º).</a:t>
            </a:r>
          </a:p>
          <a:p>
            <a:pPr marL="342900" indent="-342900">
              <a:buFont typeface="Arial" panose="020B0604020202020204" pitchFamily="34" charset="0"/>
              <a:buChar char="•"/>
            </a:pPr>
            <a:r>
              <a:rPr lang="es-ES" dirty="0">
                <a:latin typeface="Arial" panose="020B0604020202020204" pitchFamily="34" charset="0"/>
                <a:cs typeface="Arial" panose="020B0604020202020204" pitchFamily="34" charset="0"/>
              </a:rPr>
              <a:t>Excepcionalmente, podrá ser propuesto el alumnado que, al finalizar 4º no esté en condiciones de obtener el título de Graduado en ESO (han tenido que cursar ya 4º para acceder al segundo año del programa).</a:t>
            </a:r>
          </a:p>
          <a:p>
            <a:r>
              <a:rPr lang="es-ES" dirty="0">
                <a:latin typeface="Arial" panose="020B0604020202020204" pitchFamily="34" charset="0"/>
                <a:cs typeface="Arial" panose="020B0604020202020204" pitchFamily="34" charset="0"/>
              </a:rPr>
              <a:t>En todos los casos, la incorporación a estos programas será voluntaria.</a:t>
            </a:r>
          </a:p>
          <a:p>
            <a:endParaRPr lang="es-ES" b="1" dirty="0">
              <a:highlight>
                <a:srgbClr val="C0C0C0"/>
              </a:highlight>
              <a:latin typeface="Arial" panose="020B0604020202020204" pitchFamily="34" charset="0"/>
              <a:cs typeface="Arial" panose="020B0604020202020204" pitchFamily="34" charset="0"/>
            </a:endParaRPr>
          </a:p>
          <a:p>
            <a:r>
              <a:rPr lang="es-ES" b="1" dirty="0">
                <a:highlight>
                  <a:srgbClr val="FF9999"/>
                </a:highlight>
                <a:latin typeface="Arial" panose="020B0604020202020204" pitchFamily="34" charset="0"/>
                <a:cs typeface="Arial" panose="020B0604020202020204" pitchFamily="34" charset="0"/>
              </a:rPr>
              <a:t>REPETIR 3º E.S.O</a:t>
            </a:r>
            <a:r>
              <a:rPr lang="es-ES" b="1" dirty="0">
                <a:latin typeface="Arial" panose="020B0604020202020204" pitchFamily="34" charset="0"/>
                <a:cs typeface="Arial" panose="020B0604020202020204" pitchFamily="34" charset="0"/>
              </a:rPr>
              <a:t> </a:t>
            </a:r>
          </a:p>
          <a:p>
            <a:r>
              <a:rPr lang="es-ES" dirty="0">
                <a:latin typeface="Arial" panose="020B0604020202020204" pitchFamily="34" charset="0"/>
                <a:cs typeface="Arial" panose="020B0604020202020204" pitchFamily="34" charset="0"/>
              </a:rPr>
              <a:t>Sujeto a repeticiones máximas en Educación Básica Obligatoria</a:t>
            </a:r>
          </a:p>
        </p:txBody>
      </p:sp>
    </p:spTree>
    <p:extLst>
      <p:ext uri="{BB962C8B-B14F-4D97-AF65-F5344CB8AC3E}">
        <p14:creationId xmlns:p14="http://schemas.microsoft.com/office/powerpoint/2010/main" val="3412452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64229-184C-4DC9-C1C7-FB7A553B9E6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0819754-CF42-CCFD-4BFC-C01D08CFD8A9}"/>
              </a:ext>
            </a:extLst>
          </p:cNvPr>
          <p:cNvSpPr>
            <a:spLocks noGrp="1"/>
          </p:cNvSpPr>
          <p:nvPr>
            <p:ph type="title"/>
          </p:nvPr>
        </p:nvSpPr>
        <p:spPr>
          <a:xfrm>
            <a:off x="1028700" y="723901"/>
            <a:ext cx="10134600" cy="501218"/>
          </a:xfrm>
        </p:spPr>
        <p:txBody>
          <a:bodyPr>
            <a:normAutofit fontScale="90000"/>
          </a:bodyPr>
          <a:lstStyle/>
          <a:p>
            <a:pPr algn="ctr"/>
            <a:r>
              <a:rPr lang="es-ES" b="1" i="1" dirty="0">
                <a:solidFill>
                  <a:schemeClr val="accent4">
                    <a:lumMod val="75000"/>
                  </a:schemeClr>
                </a:solidFill>
                <a:latin typeface="Arial" panose="020B0604020202020204" pitchFamily="34" charset="0"/>
                <a:cs typeface="Arial" panose="020B0604020202020204" pitchFamily="34" charset="0"/>
              </a:rPr>
              <a:t>ALUMNADO EN </a:t>
            </a:r>
            <a:r>
              <a:rPr lang="es-ES" b="1" i="1" dirty="0">
                <a:solidFill>
                  <a:srgbClr val="5E8E6F"/>
                </a:solidFill>
                <a:latin typeface="Arial" panose="020B0604020202020204" pitchFamily="34" charset="0"/>
                <a:cs typeface="Arial" panose="020B0604020202020204" pitchFamily="34" charset="0"/>
              </a:rPr>
              <a:t>4º </a:t>
            </a:r>
            <a:r>
              <a:rPr lang="es-ES" b="1" i="1" dirty="0">
                <a:solidFill>
                  <a:schemeClr val="accent4">
                    <a:lumMod val="75000"/>
                  </a:schemeClr>
                </a:solidFill>
                <a:latin typeface="Arial" panose="020B0604020202020204" pitchFamily="34" charset="0"/>
                <a:cs typeface="Arial" panose="020B0604020202020204" pitchFamily="34" charset="0"/>
              </a:rPr>
              <a:t>DE ESO: OPCIONES PARA EL PRÓXIMO CURSO</a:t>
            </a:r>
          </a:p>
        </p:txBody>
      </p:sp>
      <p:sp>
        <p:nvSpPr>
          <p:cNvPr id="3" name="Marcador de contenido 2">
            <a:extLst>
              <a:ext uri="{FF2B5EF4-FFF2-40B4-BE49-F238E27FC236}">
                <a16:creationId xmlns:a16="http://schemas.microsoft.com/office/drawing/2014/main" id="{9DEC3D27-E539-7BEF-5F6D-A13E68EBD344}"/>
              </a:ext>
            </a:extLst>
          </p:cNvPr>
          <p:cNvSpPr>
            <a:spLocks noGrp="1"/>
          </p:cNvSpPr>
          <p:nvPr>
            <p:ph idx="1"/>
          </p:nvPr>
        </p:nvSpPr>
        <p:spPr>
          <a:xfrm>
            <a:off x="683581" y="1225118"/>
            <a:ext cx="10479719" cy="5291091"/>
          </a:xfrm>
        </p:spPr>
        <p:txBody>
          <a:bodyPr>
            <a:normAutofit/>
          </a:bodyPr>
          <a:lstStyle/>
          <a:p>
            <a:r>
              <a:rPr lang="es-ES" b="1" dirty="0">
                <a:highlight>
                  <a:srgbClr val="FF9999"/>
                </a:highlight>
                <a:latin typeface="Arial" panose="020B0604020202020204" pitchFamily="34" charset="0"/>
                <a:cs typeface="Arial" panose="020B0604020202020204" pitchFamily="34" charset="0"/>
              </a:rPr>
              <a:t> CURSAR 1º DE BACHILLERATO     </a:t>
            </a:r>
          </a:p>
          <a:p>
            <a:r>
              <a:rPr lang="es-ES" dirty="0">
                <a:latin typeface="Arial" panose="020B0604020202020204" pitchFamily="34" charset="0"/>
                <a:cs typeface="Arial" panose="020B0604020202020204" pitchFamily="34" charset="0"/>
              </a:rPr>
              <a:t>En nuestro centro puedes cursar dos de las cuatro modalidades de Bachilleratos que existen.</a:t>
            </a:r>
          </a:p>
        </p:txBody>
      </p:sp>
      <p:pic>
        <p:nvPicPr>
          <p:cNvPr id="4" name="Imagen 3">
            <a:extLst>
              <a:ext uri="{FF2B5EF4-FFF2-40B4-BE49-F238E27FC236}">
                <a16:creationId xmlns:a16="http://schemas.microsoft.com/office/drawing/2014/main" id="{E8C44193-176B-3FC8-9745-74A08739A004}"/>
              </a:ext>
            </a:extLst>
          </p:cNvPr>
          <p:cNvPicPr>
            <a:picLocks noChangeAspect="1"/>
          </p:cNvPicPr>
          <p:nvPr/>
        </p:nvPicPr>
        <p:blipFill>
          <a:blip r:embed="rId2"/>
          <a:stretch>
            <a:fillRect/>
          </a:stretch>
        </p:blipFill>
        <p:spPr>
          <a:xfrm>
            <a:off x="4365170" y="2107434"/>
            <a:ext cx="3222083" cy="4511080"/>
          </a:xfrm>
          <a:prstGeom prst="rect">
            <a:avLst/>
          </a:prstGeom>
        </p:spPr>
      </p:pic>
      <p:sp>
        <p:nvSpPr>
          <p:cNvPr id="5" name="CuadroTexto 4">
            <a:extLst>
              <a:ext uri="{FF2B5EF4-FFF2-40B4-BE49-F238E27FC236}">
                <a16:creationId xmlns:a16="http://schemas.microsoft.com/office/drawing/2014/main" id="{C53B90CA-4998-BEB3-5443-AA5696FA0D72}"/>
              </a:ext>
            </a:extLst>
          </p:cNvPr>
          <p:cNvSpPr txBox="1"/>
          <p:nvPr/>
        </p:nvSpPr>
        <p:spPr>
          <a:xfrm>
            <a:off x="7728857" y="2569029"/>
            <a:ext cx="3779562" cy="1200329"/>
          </a:xfrm>
          <a:prstGeom prst="rect">
            <a:avLst/>
          </a:prstGeom>
          <a:noFill/>
        </p:spPr>
        <p:txBody>
          <a:bodyPr wrap="square" rtlCol="0">
            <a:spAutoFit/>
          </a:bodyPr>
          <a:lstStyle/>
          <a:p>
            <a:r>
              <a:rPr lang="es-ES" dirty="0">
                <a:hlinkClick r:id="rId3"/>
              </a:rPr>
              <a:t>Admisión 2º ciclo de Infantil, Primaria, ESO y Bachillerato | Portal de Educación de la Junta de Comunidades de Castilla - La Mancha</a:t>
            </a:r>
            <a:endParaRPr lang="es-ES" dirty="0"/>
          </a:p>
        </p:txBody>
      </p:sp>
    </p:spTree>
    <p:extLst>
      <p:ext uri="{BB962C8B-B14F-4D97-AF65-F5344CB8AC3E}">
        <p14:creationId xmlns:p14="http://schemas.microsoft.com/office/powerpoint/2010/main" val="226273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421838-58C6-4891-B017-77D271796690}"/>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8983776C-3FBE-43FB-B205-EF27BAFD55C5}"/>
              </a:ext>
            </a:extLst>
          </p:cNvPr>
          <p:cNvSpPr>
            <a:spLocks noGrp="1"/>
          </p:cNvSpPr>
          <p:nvPr>
            <p:ph idx="1"/>
          </p:nvPr>
        </p:nvSpPr>
        <p:spPr/>
        <p:txBody>
          <a:bodyPr/>
          <a:lstStyle/>
          <a:p>
            <a:endParaRPr lang="es-ES"/>
          </a:p>
        </p:txBody>
      </p:sp>
      <p:pic>
        <p:nvPicPr>
          <p:cNvPr id="5" name="Imagen 4">
            <a:extLst>
              <a:ext uri="{FF2B5EF4-FFF2-40B4-BE49-F238E27FC236}">
                <a16:creationId xmlns:a16="http://schemas.microsoft.com/office/drawing/2014/main" id="{21C899E8-3696-4B74-8BF7-11215405A62D}"/>
              </a:ext>
            </a:extLst>
          </p:cNvPr>
          <p:cNvPicPr>
            <a:picLocks noChangeAspect="1"/>
          </p:cNvPicPr>
          <p:nvPr/>
        </p:nvPicPr>
        <p:blipFill>
          <a:blip r:embed="rId2"/>
          <a:stretch>
            <a:fillRect/>
          </a:stretch>
        </p:blipFill>
        <p:spPr>
          <a:xfrm>
            <a:off x="190500" y="269147"/>
            <a:ext cx="11858625" cy="6426928"/>
          </a:xfrm>
          <a:prstGeom prst="rect">
            <a:avLst/>
          </a:prstGeom>
        </p:spPr>
      </p:pic>
    </p:spTree>
    <p:extLst>
      <p:ext uri="{BB962C8B-B14F-4D97-AF65-F5344CB8AC3E}">
        <p14:creationId xmlns:p14="http://schemas.microsoft.com/office/powerpoint/2010/main" val="4173541897"/>
      </p:ext>
    </p:extLst>
  </p:cSld>
  <p:clrMapOvr>
    <a:masterClrMapping/>
  </p:clrMapOvr>
</p:sld>
</file>

<file path=ppt/theme/theme1.xml><?xml version="1.0" encoding="utf-8"?>
<a:theme xmlns:a="http://schemas.openxmlformats.org/drawingml/2006/main" name="AdornVTI">
  <a:themeElements>
    <a:clrScheme name="AnalogousFromLightSeedLeftStep">
      <a:dk1>
        <a:srgbClr val="000000"/>
      </a:dk1>
      <a:lt1>
        <a:srgbClr val="FFFFFF"/>
      </a:lt1>
      <a:dk2>
        <a:srgbClr val="412430"/>
      </a:dk2>
      <a:lt2>
        <a:srgbClr val="E2E6E8"/>
      </a:lt2>
      <a:accent1>
        <a:srgbClr val="BE9A82"/>
      </a:accent1>
      <a:accent2>
        <a:srgbClr val="BC7D7E"/>
      </a:accent2>
      <a:accent3>
        <a:srgbClr val="C895AA"/>
      </a:accent3>
      <a:accent4>
        <a:srgbClr val="BC7DB2"/>
      </a:accent4>
      <a:accent5>
        <a:srgbClr val="BA95C8"/>
      </a:accent5>
      <a:accent6>
        <a:srgbClr val="917DBC"/>
      </a:accent6>
      <a:hlink>
        <a:srgbClr val="5986A5"/>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docProps/app.xml><?xml version="1.0" encoding="utf-8"?>
<Properties xmlns="http://schemas.openxmlformats.org/officeDocument/2006/extended-properties" xmlns:vt="http://schemas.openxmlformats.org/officeDocument/2006/docPropsVTypes">
  <TotalTime>4612</TotalTime>
  <Words>1136</Words>
  <Application>Microsoft Office PowerPoint</Application>
  <PresentationFormat>Panorámica</PresentationFormat>
  <Paragraphs>111</Paragraphs>
  <Slides>25</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25</vt:i4>
      </vt:variant>
    </vt:vector>
  </HeadingPairs>
  <TitlesOfParts>
    <vt:vector size="28" baseType="lpstr">
      <vt:lpstr>Arial</vt:lpstr>
      <vt:lpstr>Bembo</vt:lpstr>
      <vt:lpstr>AdornVTI</vt:lpstr>
      <vt:lpstr>Presentación de PowerPoint</vt:lpstr>
      <vt:lpstr>Presentación de PowerPoint</vt:lpstr>
      <vt:lpstr>ALUMNADO EN 3º DE E.S.O: OPCIONES PARA EL PRÓXIMO CURSO</vt:lpstr>
      <vt:lpstr>ALUMNADO EN 3º DE E.S.O: OPCIONES PARA EL PRÓXIMO CURSO</vt:lpstr>
      <vt:lpstr>ALUMNADO EN 3º DE ESO: OPCIONES PARA EL PRÓXIMO CURSO</vt:lpstr>
      <vt:lpstr>ALUMNADO EN 3º DE ESO: OPCIONES PARA EL PRÓXIMO CURSO</vt:lpstr>
      <vt:lpstr>ALUMNADO EN 3º DE ESO: OPCIONES PARA EL PRÓXIMO CURSO</vt:lpstr>
      <vt:lpstr>ALUMNADO EN 4º DE ESO: OPCIONES PARA EL PRÓXIMO CURSO</vt:lpstr>
      <vt:lpstr>Presentación de PowerPoint</vt:lpstr>
      <vt:lpstr>1º BACHILLERATO EN NUESTRO CENTRO</vt:lpstr>
      <vt:lpstr>1º BACHILLERATO EN NUESTRO CENTRO</vt:lpstr>
      <vt:lpstr>2º BACHILLERATO EN NUESTRO CENTRO</vt:lpstr>
      <vt:lpstr>2º BACHILLERATO EN NUESTRO CENTRO</vt:lpstr>
      <vt:lpstr>Presentación de PowerPoint</vt:lpstr>
      <vt:lpstr>ALUMNADO EN 4º DE ESO: OPCIONES PARA EL PRÓXIMO CURSO</vt:lpstr>
      <vt:lpstr>ALUMNADO EN 4º DE ESO: OPCIONES PARA EL PRÓXIMO CURSO</vt:lpstr>
      <vt:lpstr>Presentación de PowerPoint</vt:lpstr>
      <vt:lpstr>Presentación de PowerPoint</vt:lpstr>
      <vt:lpstr>26 FAMILIAS PROFESIONALES</vt:lpstr>
      <vt:lpstr> </vt:lpstr>
      <vt:lpstr>Presentación de PowerPoint</vt:lpstr>
      <vt:lpstr>ALUMNADO EN 4º DE ESO: OPCIONES PARA EL PRÓXIMO CURSO</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ORIENTACIÓN ACADÉMICA Y PROFESIONAL    DPTO. ORIENTACIÓN</dc:title>
  <dc:creator>paula Llorente Martinez</dc:creator>
  <cp:lastModifiedBy>Paula Llorente</cp:lastModifiedBy>
  <cp:revision>22</cp:revision>
  <dcterms:created xsi:type="dcterms:W3CDTF">2022-02-11T11:33:13Z</dcterms:created>
  <dcterms:modified xsi:type="dcterms:W3CDTF">2025-03-13T08:12:45Z</dcterms:modified>
</cp:coreProperties>
</file>